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Inter SemiBold"/>
      <p:regular r:id="rId23"/>
      <p:bold r:id="rId24"/>
      <p:italic r:id="rId25"/>
      <p:boldItalic r:id="rId26"/>
    </p:embeddedFont>
    <p:embeddedFont>
      <p:font typeface="Inter Light"/>
      <p:regular r:id="rId27"/>
      <p:bold r:id="rId28"/>
      <p:italic r:id="rId29"/>
      <p:boldItalic r:id="rId30"/>
    </p:embeddedFont>
    <p:embeddedFont>
      <p:font typeface="Inter"/>
      <p:regular r:id="rId31"/>
      <p:bold r:id="rId32"/>
      <p:italic r:id="rId33"/>
      <p:boldItalic r:id="rId34"/>
    </p:embeddedFont>
    <p:embeddedFont>
      <p:font typeface="Inter ExtraLight"/>
      <p:regular r:id="rId35"/>
      <p:bold r:id="rId36"/>
      <p:italic r:id="rId37"/>
      <p:boldItalic r:id="rId38"/>
    </p:embeddedFont>
    <p:embeddedFont>
      <p:font typeface="Inter Black"/>
      <p:bold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Black-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InterSemiBold-bold.fntdata"/><Relationship Id="rId23" Type="http://schemas.openxmlformats.org/officeDocument/2006/relationships/font" Target="fonts/InterSemiBold-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InterSemiBold-boldItalic.fntdata"/><Relationship Id="rId25" Type="http://schemas.openxmlformats.org/officeDocument/2006/relationships/font" Target="fonts/InterSemiBold-italic.fntdata"/><Relationship Id="rId28" Type="http://schemas.openxmlformats.org/officeDocument/2006/relationships/font" Target="fonts/InterLight-bold.fntdata"/><Relationship Id="rId27" Type="http://schemas.openxmlformats.org/officeDocument/2006/relationships/font" Target="fonts/InterLigh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Light-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regular.fntdata"/><Relationship Id="rId30" Type="http://schemas.openxmlformats.org/officeDocument/2006/relationships/font" Target="fonts/InterLight-boldItalic.fntdata"/><Relationship Id="rId11" Type="http://schemas.openxmlformats.org/officeDocument/2006/relationships/slide" Target="slides/slide5.xml"/><Relationship Id="rId33" Type="http://schemas.openxmlformats.org/officeDocument/2006/relationships/font" Target="fonts/Inter-italic.fntdata"/><Relationship Id="rId10" Type="http://schemas.openxmlformats.org/officeDocument/2006/relationships/slide" Target="slides/slide4.xml"/><Relationship Id="rId32" Type="http://schemas.openxmlformats.org/officeDocument/2006/relationships/font" Target="fonts/Inter-bold.fntdata"/><Relationship Id="rId13" Type="http://schemas.openxmlformats.org/officeDocument/2006/relationships/slide" Target="slides/slide7.xml"/><Relationship Id="rId35" Type="http://schemas.openxmlformats.org/officeDocument/2006/relationships/font" Target="fonts/InterExtraLight-regular.fntdata"/><Relationship Id="rId12" Type="http://schemas.openxmlformats.org/officeDocument/2006/relationships/slide" Target="slides/slide6.xml"/><Relationship Id="rId34" Type="http://schemas.openxmlformats.org/officeDocument/2006/relationships/font" Target="fonts/Inter-boldItalic.fntdata"/><Relationship Id="rId15" Type="http://schemas.openxmlformats.org/officeDocument/2006/relationships/slide" Target="slides/slide9.xml"/><Relationship Id="rId37" Type="http://schemas.openxmlformats.org/officeDocument/2006/relationships/font" Target="fonts/InterExtraLight-italic.fntdata"/><Relationship Id="rId14" Type="http://schemas.openxmlformats.org/officeDocument/2006/relationships/slide" Target="slides/slide8.xml"/><Relationship Id="rId36" Type="http://schemas.openxmlformats.org/officeDocument/2006/relationships/font" Target="fonts/InterExtraLight-bold.fntdata"/><Relationship Id="rId17" Type="http://schemas.openxmlformats.org/officeDocument/2006/relationships/slide" Target="slides/slide11.xml"/><Relationship Id="rId39" Type="http://schemas.openxmlformats.org/officeDocument/2006/relationships/font" Target="fonts/InterBlack-bold.fntdata"/><Relationship Id="rId16" Type="http://schemas.openxmlformats.org/officeDocument/2006/relationships/slide" Target="slides/slide10.xml"/><Relationship Id="rId38" Type="http://schemas.openxmlformats.org/officeDocument/2006/relationships/font" Target="fonts/InterExtraLigh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81e70e0d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81e70e0d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2cbe01e751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2cbe01e751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ae30a4b4e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ae30a4b4e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2cbe01e75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2cbe01e75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f08e138db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f08e138db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ae30a4b4e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ae30a4b4e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2cbe01e751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2cbe01e751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81e70e0db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81e70e0db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2cbe01e75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2cbe01e75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f08e138db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f08e138db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ae30a4b4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ae30a4b4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ae30a4b4e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ae30a4b4e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2cbe01e75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2cbe01e75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f08e138db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f08e138db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ae30a4b4e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ae30a4b4e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ae30a4b4e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ae30a4b4e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6" name="Google Shape;56;p14"/>
          <p:cNvSpPr txBox="1"/>
          <p:nvPr>
            <p:ph type="ctrTitle"/>
          </p:nvPr>
        </p:nvSpPr>
        <p:spPr>
          <a:xfrm>
            <a:off x="311700" y="1156200"/>
            <a:ext cx="4117200" cy="20526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Inter Black"/>
              <a:buNone/>
              <a:defRPr b="0" sz="3500">
                <a:latin typeface="Inter Black"/>
                <a:ea typeface="Inter Black"/>
                <a:cs typeface="Inter Black"/>
                <a:sym typeface="Inter Black"/>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57" name="Google Shape;57;p14"/>
          <p:cNvSpPr txBox="1"/>
          <p:nvPr>
            <p:ph idx="1" type="subTitle"/>
          </p:nvPr>
        </p:nvSpPr>
        <p:spPr>
          <a:xfrm>
            <a:off x="311700" y="2889725"/>
            <a:ext cx="3896700" cy="79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666666"/>
              </a:buClr>
              <a:buSzPts val="1700"/>
              <a:buFont typeface="Inter SemiBold"/>
              <a:buNone/>
              <a:defRPr sz="1700">
                <a:solidFill>
                  <a:srgbClr val="666666"/>
                </a:solidFill>
                <a:latin typeface="Inter SemiBold"/>
                <a:ea typeface="Inter SemiBold"/>
                <a:cs typeface="Inter SemiBold"/>
                <a:sym typeface="Inter SemiBold"/>
              </a:defRPr>
            </a:lvl1pPr>
            <a:lvl2pPr lvl="1"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2pPr>
            <a:lvl3pPr lvl="2"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3pPr>
            <a:lvl4pPr lvl="3"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4pPr>
            <a:lvl5pPr lvl="4"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5pPr>
            <a:lvl6pPr lvl="5"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6pPr>
            <a:lvl7pPr lvl="6"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7pPr>
            <a:lvl8pPr lvl="7"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8pPr>
            <a:lvl9pPr lvl="8"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9pPr>
          </a:lstStyle>
          <a:p/>
        </p:txBody>
      </p:sp>
      <p:grpSp>
        <p:nvGrpSpPr>
          <p:cNvPr id="58" name="Google Shape;58;p14"/>
          <p:cNvGrpSpPr/>
          <p:nvPr/>
        </p:nvGrpSpPr>
        <p:grpSpPr>
          <a:xfrm>
            <a:off x="4428950" y="0"/>
            <a:ext cx="4715052" cy="5103374"/>
            <a:chOff x="4428950" y="0"/>
            <a:chExt cx="4715052" cy="5103374"/>
          </a:xfrm>
        </p:grpSpPr>
        <p:pic>
          <p:nvPicPr>
            <p:cNvPr id="59" name="Google Shape;59;p14"/>
            <p:cNvPicPr preferRelativeResize="0"/>
            <p:nvPr/>
          </p:nvPicPr>
          <p:blipFill rotWithShape="1">
            <a:blip r:embed="rId2">
              <a:alphaModFix/>
            </a:blip>
            <a:srcRect b="0" l="64633" r="2375" t="0"/>
            <a:stretch/>
          </p:blipFill>
          <p:spPr>
            <a:xfrm>
              <a:off x="7188401" y="32700"/>
              <a:ext cx="1955601" cy="5070674"/>
            </a:xfrm>
            <a:prstGeom prst="rect">
              <a:avLst/>
            </a:prstGeom>
            <a:noFill/>
            <a:ln>
              <a:noFill/>
            </a:ln>
          </p:spPr>
        </p:pic>
        <p:pic>
          <p:nvPicPr>
            <p:cNvPr id="60" name="Google Shape;60;p14"/>
            <p:cNvPicPr preferRelativeResize="0"/>
            <p:nvPr/>
          </p:nvPicPr>
          <p:blipFill rotWithShape="1">
            <a:blip r:embed="rId3">
              <a:alphaModFix/>
            </a:blip>
            <a:srcRect b="0" l="8550" r="0" t="0"/>
            <a:stretch/>
          </p:blipFill>
          <p:spPr>
            <a:xfrm>
              <a:off x="4428950" y="0"/>
              <a:ext cx="2671900" cy="5070702"/>
            </a:xfrm>
            <a:prstGeom prst="rect">
              <a:avLst/>
            </a:prstGeom>
            <a:noFill/>
            <a:ln>
              <a:noFill/>
            </a:ln>
          </p:spPr>
        </p:pic>
      </p:grpSp>
      <p:pic>
        <p:nvPicPr>
          <p:cNvPr id="61" name="Google Shape;61;p14"/>
          <p:cNvPicPr preferRelativeResize="0"/>
          <p:nvPr/>
        </p:nvPicPr>
        <p:blipFill>
          <a:blip r:embed="rId4">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out picture">
  <p:cSld name="TITLE_1">
    <p:spTree>
      <p:nvGrpSpPr>
        <p:cNvPr id="62" name="Shape 62"/>
        <p:cNvGrpSpPr/>
        <p:nvPr/>
      </p:nvGrpSpPr>
      <p:grpSpPr>
        <a:xfrm>
          <a:off x="0" y="0"/>
          <a:ext cx="0" cy="0"/>
          <a:chOff x="0" y="0"/>
          <a:chExt cx="0" cy="0"/>
        </a:xfrm>
      </p:grpSpPr>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15"/>
          <p:cNvSpPr txBox="1"/>
          <p:nvPr>
            <p:ph type="ctrTitle"/>
          </p:nvPr>
        </p:nvSpPr>
        <p:spPr>
          <a:xfrm>
            <a:off x="311700" y="1156200"/>
            <a:ext cx="4117200" cy="20526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Inter Black"/>
              <a:buNone/>
              <a:defRPr b="0" sz="3500">
                <a:latin typeface="Inter Black"/>
                <a:ea typeface="Inter Black"/>
                <a:cs typeface="Inter Black"/>
                <a:sym typeface="Inter Black"/>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65" name="Google Shape;65;p15"/>
          <p:cNvSpPr txBox="1"/>
          <p:nvPr>
            <p:ph idx="1" type="subTitle"/>
          </p:nvPr>
        </p:nvSpPr>
        <p:spPr>
          <a:xfrm>
            <a:off x="311700" y="2889725"/>
            <a:ext cx="3896700" cy="79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666666"/>
              </a:buClr>
              <a:buSzPts val="1700"/>
              <a:buFont typeface="Inter SemiBold"/>
              <a:buNone/>
              <a:defRPr sz="1700">
                <a:solidFill>
                  <a:srgbClr val="666666"/>
                </a:solidFill>
                <a:latin typeface="Inter SemiBold"/>
                <a:ea typeface="Inter SemiBold"/>
                <a:cs typeface="Inter SemiBold"/>
                <a:sym typeface="Inter SemiBold"/>
              </a:defRPr>
            </a:lvl1pPr>
            <a:lvl2pPr lvl="1"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2pPr>
            <a:lvl3pPr lvl="2"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3pPr>
            <a:lvl4pPr lvl="3"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4pPr>
            <a:lvl5pPr lvl="4"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5pPr>
            <a:lvl6pPr lvl="5"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6pPr>
            <a:lvl7pPr lvl="6"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7pPr>
            <a:lvl8pPr lvl="7"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8pPr>
            <a:lvl9pPr lvl="8"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9pPr>
          </a:lstStyle>
          <a:p/>
        </p:txBody>
      </p:sp>
      <p:pic>
        <p:nvPicPr>
          <p:cNvPr id="66" name="Google Shape;66;p15"/>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6"/>
          <p:cNvSpPr/>
          <p:nvPr/>
        </p:nvSpPr>
        <p:spPr>
          <a:xfrm>
            <a:off x="0" y="0"/>
            <a:ext cx="9175200" cy="5159100"/>
          </a:xfrm>
          <a:prstGeom prst="rect">
            <a:avLst/>
          </a:prstGeom>
          <a:solidFill>
            <a:srgbClr val="FD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4D04C4"/>
              </a:buClr>
              <a:buSzPts val="3300"/>
              <a:buFont typeface="Inter Black"/>
              <a:buNone/>
              <a:defRPr b="0" sz="3300">
                <a:solidFill>
                  <a:srgbClr val="4D04C4"/>
                </a:solidFill>
                <a:latin typeface="Inter Black"/>
                <a:ea typeface="Inter Black"/>
                <a:cs typeface="Inter Black"/>
                <a:sym typeface="Inter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 name="Google Shape;7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71" name="Google Shape;71;p16"/>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17"/>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7"/>
          <p:cNvSpPr txBox="1"/>
          <p:nvPr>
            <p:ph idx="1" type="body"/>
          </p:nvPr>
        </p:nvSpPr>
        <p:spPr>
          <a:xfrm>
            <a:off x="311700" y="1000750"/>
            <a:ext cx="85206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rgbClr val="000000"/>
              </a:buClr>
              <a:buSzPts val="1300"/>
              <a:buChar char="●"/>
              <a:defRPr>
                <a:solidFill>
                  <a:srgbClr val="000000"/>
                </a:solidFill>
              </a:defRPr>
            </a:lvl1pPr>
            <a:lvl2pPr indent="-292100" lvl="1" marL="914400" rtl="0">
              <a:spcBef>
                <a:spcPts val="0"/>
              </a:spcBef>
              <a:spcAft>
                <a:spcPts val="0"/>
              </a:spcAft>
              <a:buClr>
                <a:srgbClr val="000000"/>
              </a:buClr>
              <a:buSzPts val="1000"/>
              <a:buChar char="○"/>
              <a:defRPr>
                <a:solidFill>
                  <a:srgbClr val="000000"/>
                </a:solidFill>
              </a:defRPr>
            </a:lvl2pPr>
            <a:lvl3pPr indent="-292100" lvl="2" marL="1371600" rtl="0">
              <a:spcBef>
                <a:spcPts val="0"/>
              </a:spcBef>
              <a:spcAft>
                <a:spcPts val="0"/>
              </a:spcAft>
              <a:buClr>
                <a:srgbClr val="000000"/>
              </a:buClr>
              <a:buSzPts val="1000"/>
              <a:buChar char="■"/>
              <a:defRPr>
                <a:solidFill>
                  <a:srgbClr val="000000"/>
                </a:solidFill>
              </a:defRPr>
            </a:lvl3pPr>
            <a:lvl4pPr indent="-292100" lvl="3" marL="1828800" rtl="0">
              <a:spcBef>
                <a:spcPts val="0"/>
              </a:spcBef>
              <a:spcAft>
                <a:spcPts val="0"/>
              </a:spcAft>
              <a:buClr>
                <a:srgbClr val="000000"/>
              </a:buClr>
              <a:buSzPts val="1000"/>
              <a:buChar char="●"/>
              <a:defRPr>
                <a:solidFill>
                  <a:srgbClr val="000000"/>
                </a:solidFill>
              </a:defRPr>
            </a:lvl4pPr>
            <a:lvl5pPr indent="-292100" lvl="4" marL="2286000" rtl="0">
              <a:spcBef>
                <a:spcPts val="0"/>
              </a:spcBef>
              <a:spcAft>
                <a:spcPts val="0"/>
              </a:spcAft>
              <a:buClr>
                <a:srgbClr val="000000"/>
              </a:buClr>
              <a:buSzPts val="1000"/>
              <a:buChar char="○"/>
              <a:defRPr>
                <a:solidFill>
                  <a:srgbClr val="000000"/>
                </a:solidFill>
              </a:defRPr>
            </a:lvl5pPr>
            <a:lvl6pPr indent="-292100" lvl="5" marL="2743200" rtl="0">
              <a:spcBef>
                <a:spcPts val="0"/>
              </a:spcBef>
              <a:spcAft>
                <a:spcPts val="0"/>
              </a:spcAft>
              <a:buClr>
                <a:srgbClr val="000000"/>
              </a:buClr>
              <a:buSzPts val="1000"/>
              <a:buChar char="■"/>
              <a:defRPr>
                <a:solidFill>
                  <a:srgbClr val="000000"/>
                </a:solidFill>
              </a:defRPr>
            </a:lvl6pPr>
            <a:lvl7pPr indent="-292100" lvl="6" marL="3200400" rtl="0">
              <a:spcBef>
                <a:spcPts val="0"/>
              </a:spcBef>
              <a:spcAft>
                <a:spcPts val="0"/>
              </a:spcAft>
              <a:buClr>
                <a:srgbClr val="000000"/>
              </a:buClr>
              <a:buSzPts val="1000"/>
              <a:buChar char="●"/>
              <a:defRPr>
                <a:solidFill>
                  <a:srgbClr val="000000"/>
                </a:solidFill>
              </a:defRPr>
            </a:lvl7pPr>
            <a:lvl8pPr indent="-292100" lvl="7" marL="3657600" rtl="0">
              <a:spcBef>
                <a:spcPts val="0"/>
              </a:spcBef>
              <a:spcAft>
                <a:spcPts val="0"/>
              </a:spcAft>
              <a:buClr>
                <a:srgbClr val="000000"/>
              </a:buClr>
              <a:buSzPts val="1000"/>
              <a:buChar char="○"/>
              <a:defRPr>
                <a:solidFill>
                  <a:srgbClr val="000000"/>
                </a:solidFill>
              </a:defRPr>
            </a:lvl8pPr>
            <a:lvl9pPr indent="-292100" lvl="8" marL="4114800" rtl="0">
              <a:spcBef>
                <a:spcPts val="0"/>
              </a:spcBef>
              <a:spcAft>
                <a:spcPts val="0"/>
              </a:spcAft>
              <a:buClr>
                <a:srgbClr val="000000"/>
              </a:buClr>
              <a:buSzPts val="1000"/>
              <a:buChar char="■"/>
              <a:defRPr>
                <a:solidFill>
                  <a:srgbClr val="000000"/>
                </a:solidFill>
              </a:defRPr>
            </a:lvl9pPr>
          </a:lstStyle>
          <a:p/>
        </p:txBody>
      </p:sp>
      <p:sp>
        <p:nvSpPr>
          <p:cNvPr id="75" name="Google Shape;7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76" name="Google Shape;76;p17"/>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 name="Shape 77"/>
        <p:cNvGrpSpPr/>
        <p:nvPr/>
      </p:nvGrpSpPr>
      <p:grpSpPr>
        <a:xfrm>
          <a:off x="0" y="0"/>
          <a:ext cx="0" cy="0"/>
          <a:chOff x="0" y="0"/>
          <a:chExt cx="0" cy="0"/>
        </a:xfrm>
      </p:grpSpPr>
      <p:sp>
        <p:nvSpPr>
          <p:cNvPr id="78" name="Google Shape;78;p18"/>
          <p:cNvSpPr txBox="1"/>
          <p:nvPr>
            <p:ph idx="1" type="body"/>
          </p:nvPr>
        </p:nvSpPr>
        <p:spPr>
          <a:xfrm>
            <a:off x="311700" y="1000750"/>
            <a:ext cx="39999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rgbClr val="000000"/>
              </a:buClr>
              <a:buSzPts val="1300"/>
              <a:buChar char="●"/>
              <a:defRPr>
                <a:solidFill>
                  <a:srgbClr val="000000"/>
                </a:solidFill>
              </a:defRPr>
            </a:lvl1pPr>
            <a:lvl2pPr indent="-292100" lvl="1" marL="914400" rtl="0">
              <a:spcBef>
                <a:spcPts val="0"/>
              </a:spcBef>
              <a:spcAft>
                <a:spcPts val="0"/>
              </a:spcAft>
              <a:buClr>
                <a:srgbClr val="000000"/>
              </a:buClr>
              <a:buSzPts val="1000"/>
              <a:buChar char="○"/>
              <a:defRPr>
                <a:solidFill>
                  <a:srgbClr val="000000"/>
                </a:solidFill>
              </a:defRPr>
            </a:lvl2pPr>
            <a:lvl3pPr indent="-292100" lvl="2" marL="1371600" rtl="0">
              <a:spcBef>
                <a:spcPts val="0"/>
              </a:spcBef>
              <a:spcAft>
                <a:spcPts val="0"/>
              </a:spcAft>
              <a:buClr>
                <a:srgbClr val="000000"/>
              </a:buClr>
              <a:buSzPts val="1000"/>
              <a:buChar char="■"/>
              <a:defRPr>
                <a:solidFill>
                  <a:srgbClr val="000000"/>
                </a:solidFill>
              </a:defRPr>
            </a:lvl3pPr>
            <a:lvl4pPr indent="-292100" lvl="3" marL="1828800" rtl="0">
              <a:spcBef>
                <a:spcPts val="0"/>
              </a:spcBef>
              <a:spcAft>
                <a:spcPts val="0"/>
              </a:spcAft>
              <a:buClr>
                <a:srgbClr val="000000"/>
              </a:buClr>
              <a:buSzPts val="1000"/>
              <a:buChar char="●"/>
              <a:defRPr>
                <a:solidFill>
                  <a:srgbClr val="000000"/>
                </a:solidFill>
              </a:defRPr>
            </a:lvl4pPr>
            <a:lvl5pPr indent="-292100" lvl="4" marL="2286000" rtl="0">
              <a:spcBef>
                <a:spcPts val="0"/>
              </a:spcBef>
              <a:spcAft>
                <a:spcPts val="0"/>
              </a:spcAft>
              <a:buClr>
                <a:srgbClr val="000000"/>
              </a:buClr>
              <a:buSzPts val="1000"/>
              <a:buChar char="○"/>
              <a:defRPr>
                <a:solidFill>
                  <a:srgbClr val="000000"/>
                </a:solidFill>
              </a:defRPr>
            </a:lvl5pPr>
            <a:lvl6pPr indent="-292100" lvl="5" marL="2743200" rtl="0">
              <a:spcBef>
                <a:spcPts val="0"/>
              </a:spcBef>
              <a:spcAft>
                <a:spcPts val="0"/>
              </a:spcAft>
              <a:buClr>
                <a:srgbClr val="000000"/>
              </a:buClr>
              <a:buSzPts val="1000"/>
              <a:buChar char="■"/>
              <a:defRPr>
                <a:solidFill>
                  <a:srgbClr val="000000"/>
                </a:solidFill>
              </a:defRPr>
            </a:lvl6pPr>
            <a:lvl7pPr indent="-292100" lvl="6" marL="3200400" rtl="0">
              <a:spcBef>
                <a:spcPts val="0"/>
              </a:spcBef>
              <a:spcAft>
                <a:spcPts val="0"/>
              </a:spcAft>
              <a:buClr>
                <a:srgbClr val="000000"/>
              </a:buClr>
              <a:buSzPts val="1000"/>
              <a:buChar char="●"/>
              <a:defRPr>
                <a:solidFill>
                  <a:srgbClr val="000000"/>
                </a:solidFill>
              </a:defRPr>
            </a:lvl7pPr>
            <a:lvl8pPr indent="-292100" lvl="7" marL="3657600" rtl="0">
              <a:spcBef>
                <a:spcPts val="0"/>
              </a:spcBef>
              <a:spcAft>
                <a:spcPts val="0"/>
              </a:spcAft>
              <a:buClr>
                <a:srgbClr val="000000"/>
              </a:buClr>
              <a:buSzPts val="1000"/>
              <a:buChar char="○"/>
              <a:defRPr>
                <a:solidFill>
                  <a:srgbClr val="000000"/>
                </a:solidFill>
              </a:defRPr>
            </a:lvl8pPr>
            <a:lvl9pPr indent="-292100" lvl="8" marL="4114800" rtl="0">
              <a:spcBef>
                <a:spcPts val="0"/>
              </a:spcBef>
              <a:spcAft>
                <a:spcPts val="0"/>
              </a:spcAft>
              <a:buClr>
                <a:srgbClr val="000000"/>
              </a:buClr>
              <a:buSzPts val="1000"/>
              <a:buChar char="■"/>
              <a:defRPr>
                <a:solidFill>
                  <a:srgbClr val="000000"/>
                </a:solidFill>
              </a:defRPr>
            </a:lvl9pPr>
          </a:lstStyle>
          <a:p/>
        </p:txBody>
      </p:sp>
      <p:sp>
        <p:nvSpPr>
          <p:cNvPr id="79" name="Google Shape;79;p18"/>
          <p:cNvSpPr txBox="1"/>
          <p:nvPr>
            <p:ph idx="2" type="body"/>
          </p:nvPr>
        </p:nvSpPr>
        <p:spPr>
          <a:xfrm>
            <a:off x="4832400" y="1000750"/>
            <a:ext cx="39999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rgbClr val="000000"/>
              </a:buClr>
              <a:buSzPts val="1300"/>
              <a:buChar char="●"/>
              <a:defRPr>
                <a:solidFill>
                  <a:srgbClr val="000000"/>
                </a:solidFill>
              </a:defRPr>
            </a:lvl1pPr>
            <a:lvl2pPr indent="-292100" lvl="1" marL="914400" rtl="0">
              <a:spcBef>
                <a:spcPts val="0"/>
              </a:spcBef>
              <a:spcAft>
                <a:spcPts val="0"/>
              </a:spcAft>
              <a:buClr>
                <a:srgbClr val="000000"/>
              </a:buClr>
              <a:buSzPts val="1000"/>
              <a:buChar char="○"/>
              <a:defRPr>
                <a:solidFill>
                  <a:srgbClr val="000000"/>
                </a:solidFill>
              </a:defRPr>
            </a:lvl2pPr>
            <a:lvl3pPr indent="-292100" lvl="2" marL="1371600" rtl="0">
              <a:spcBef>
                <a:spcPts val="0"/>
              </a:spcBef>
              <a:spcAft>
                <a:spcPts val="0"/>
              </a:spcAft>
              <a:buClr>
                <a:srgbClr val="000000"/>
              </a:buClr>
              <a:buSzPts val="1000"/>
              <a:buChar char="■"/>
              <a:defRPr>
                <a:solidFill>
                  <a:srgbClr val="000000"/>
                </a:solidFill>
              </a:defRPr>
            </a:lvl3pPr>
            <a:lvl4pPr indent="-292100" lvl="3" marL="1828800" rtl="0">
              <a:spcBef>
                <a:spcPts val="0"/>
              </a:spcBef>
              <a:spcAft>
                <a:spcPts val="0"/>
              </a:spcAft>
              <a:buClr>
                <a:srgbClr val="000000"/>
              </a:buClr>
              <a:buSzPts val="1000"/>
              <a:buChar char="●"/>
              <a:defRPr>
                <a:solidFill>
                  <a:srgbClr val="000000"/>
                </a:solidFill>
              </a:defRPr>
            </a:lvl4pPr>
            <a:lvl5pPr indent="-292100" lvl="4" marL="2286000" rtl="0">
              <a:spcBef>
                <a:spcPts val="0"/>
              </a:spcBef>
              <a:spcAft>
                <a:spcPts val="0"/>
              </a:spcAft>
              <a:buClr>
                <a:srgbClr val="000000"/>
              </a:buClr>
              <a:buSzPts val="1000"/>
              <a:buChar char="○"/>
              <a:defRPr>
                <a:solidFill>
                  <a:srgbClr val="000000"/>
                </a:solidFill>
              </a:defRPr>
            </a:lvl5pPr>
            <a:lvl6pPr indent="-292100" lvl="5" marL="2743200" rtl="0">
              <a:spcBef>
                <a:spcPts val="0"/>
              </a:spcBef>
              <a:spcAft>
                <a:spcPts val="0"/>
              </a:spcAft>
              <a:buClr>
                <a:srgbClr val="000000"/>
              </a:buClr>
              <a:buSzPts val="1000"/>
              <a:buChar char="■"/>
              <a:defRPr>
                <a:solidFill>
                  <a:srgbClr val="000000"/>
                </a:solidFill>
              </a:defRPr>
            </a:lvl6pPr>
            <a:lvl7pPr indent="-292100" lvl="6" marL="3200400" rtl="0">
              <a:spcBef>
                <a:spcPts val="0"/>
              </a:spcBef>
              <a:spcAft>
                <a:spcPts val="0"/>
              </a:spcAft>
              <a:buClr>
                <a:srgbClr val="000000"/>
              </a:buClr>
              <a:buSzPts val="1000"/>
              <a:buChar char="●"/>
              <a:defRPr>
                <a:solidFill>
                  <a:srgbClr val="000000"/>
                </a:solidFill>
              </a:defRPr>
            </a:lvl7pPr>
            <a:lvl8pPr indent="-292100" lvl="7" marL="3657600" rtl="0">
              <a:spcBef>
                <a:spcPts val="0"/>
              </a:spcBef>
              <a:spcAft>
                <a:spcPts val="0"/>
              </a:spcAft>
              <a:buClr>
                <a:srgbClr val="000000"/>
              </a:buClr>
              <a:buSzPts val="1000"/>
              <a:buChar char="○"/>
              <a:defRPr>
                <a:solidFill>
                  <a:srgbClr val="000000"/>
                </a:solidFill>
              </a:defRPr>
            </a:lvl8pPr>
            <a:lvl9pPr indent="-292100" lvl="8" marL="4114800" rtl="0">
              <a:spcBef>
                <a:spcPts val="0"/>
              </a:spcBef>
              <a:spcAft>
                <a:spcPts val="0"/>
              </a:spcAft>
              <a:buClr>
                <a:srgbClr val="000000"/>
              </a:buClr>
              <a:buSzPts val="1000"/>
              <a:buChar char="■"/>
              <a:defRPr>
                <a:solidFill>
                  <a:srgbClr val="000000"/>
                </a:solidFill>
              </a:defRPr>
            </a:lvl9pPr>
          </a:lstStyle>
          <a:p/>
        </p:txBody>
      </p:sp>
      <p:sp>
        <p:nvSpPr>
          <p:cNvPr id="80" name="Google Shape;8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1" name="Google Shape;81;p18"/>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2" name="Google Shape;82;p18"/>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5" name="Google Shape;85;p19"/>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6" name="Google Shape;86;p19"/>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out logo">
  <p:cSld name="CUSTOM">
    <p:spTree>
      <p:nvGrpSpPr>
        <p:cNvPr id="87" name="Shape 87"/>
        <p:cNvGrpSpPr/>
        <p:nvPr/>
      </p:nvGrpSpPr>
      <p:grpSpPr>
        <a:xfrm>
          <a:off x="0" y="0"/>
          <a:ext cx="0" cy="0"/>
          <a:chOff x="0" y="0"/>
          <a:chExt cx="0" cy="0"/>
        </a:xfrm>
      </p:grpSpPr>
      <p:sp>
        <p:nvSpPr>
          <p:cNvPr id="88" name="Google Shape;88;p20"/>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4572000" y="-125"/>
            <a:ext cx="4572000" cy="5143500"/>
          </a:xfrm>
          <a:prstGeom prst="rect">
            <a:avLst/>
          </a:prstGeom>
          <a:solidFill>
            <a:srgbClr val="FD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CF5E8"/>
              </a:highlight>
            </a:endParaRPr>
          </a:p>
        </p:txBody>
      </p:sp>
      <p:sp>
        <p:nvSpPr>
          <p:cNvPr id="91" name="Google Shape;91;p21"/>
          <p:cNvSpPr txBox="1"/>
          <p:nvPr>
            <p:ph type="title"/>
          </p:nvPr>
        </p:nvSpPr>
        <p:spPr>
          <a:xfrm>
            <a:off x="311700" y="1233175"/>
            <a:ext cx="3999000" cy="14823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500"/>
            </a:lvl1pPr>
            <a:lvl2pPr lvl="1" rtl="0" algn="ctr">
              <a:spcBef>
                <a:spcPts val="0"/>
              </a:spcBef>
              <a:spcAft>
                <a:spcPts val="0"/>
              </a:spcAft>
              <a:buSzPts val="4200"/>
              <a:buFont typeface="Inter"/>
              <a:buNone/>
              <a:defRPr b="1" sz="4200">
                <a:latin typeface="Inter"/>
                <a:ea typeface="Inter"/>
                <a:cs typeface="Inter"/>
                <a:sym typeface="Inter"/>
              </a:defRPr>
            </a:lvl2pPr>
            <a:lvl3pPr lvl="2" rtl="0" algn="ctr">
              <a:spcBef>
                <a:spcPts val="0"/>
              </a:spcBef>
              <a:spcAft>
                <a:spcPts val="0"/>
              </a:spcAft>
              <a:buSzPts val="4200"/>
              <a:buFont typeface="Inter"/>
              <a:buNone/>
              <a:defRPr b="1" sz="4200">
                <a:latin typeface="Inter"/>
                <a:ea typeface="Inter"/>
                <a:cs typeface="Inter"/>
                <a:sym typeface="Inter"/>
              </a:defRPr>
            </a:lvl3pPr>
            <a:lvl4pPr lvl="3" rtl="0" algn="ctr">
              <a:spcBef>
                <a:spcPts val="0"/>
              </a:spcBef>
              <a:spcAft>
                <a:spcPts val="0"/>
              </a:spcAft>
              <a:buSzPts val="4200"/>
              <a:buFont typeface="Inter"/>
              <a:buNone/>
              <a:defRPr b="1" sz="4200">
                <a:latin typeface="Inter"/>
                <a:ea typeface="Inter"/>
                <a:cs typeface="Inter"/>
                <a:sym typeface="Inter"/>
              </a:defRPr>
            </a:lvl4pPr>
            <a:lvl5pPr lvl="4" rtl="0" algn="ctr">
              <a:spcBef>
                <a:spcPts val="0"/>
              </a:spcBef>
              <a:spcAft>
                <a:spcPts val="0"/>
              </a:spcAft>
              <a:buSzPts val="4200"/>
              <a:buFont typeface="Inter"/>
              <a:buNone/>
              <a:defRPr b="1" sz="4200">
                <a:latin typeface="Inter"/>
                <a:ea typeface="Inter"/>
                <a:cs typeface="Inter"/>
                <a:sym typeface="Inter"/>
              </a:defRPr>
            </a:lvl5pPr>
            <a:lvl6pPr lvl="5" rtl="0" algn="ctr">
              <a:spcBef>
                <a:spcPts val="0"/>
              </a:spcBef>
              <a:spcAft>
                <a:spcPts val="0"/>
              </a:spcAft>
              <a:buSzPts val="4200"/>
              <a:buFont typeface="Inter"/>
              <a:buNone/>
              <a:defRPr b="1" sz="4200">
                <a:latin typeface="Inter"/>
                <a:ea typeface="Inter"/>
                <a:cs typeface="Inter"/>
                <a:sym typeface="Inter"/>
              </a:defRPr>
            </a:lvl6pPr>
            <a:lvl7pPr lvl="6" rtl="0" algn="ctr">
              <a:spcBef>
                <a:spcPts val="0"/>
              </a:spcBef>
              <a:spcAft>
                <a:spcPts val="0"/>
              </a:spcAft>
              <a:buSzPts val="4200"/>
              <a:buFont typeface="Inter"/>
              <a:buNone/>
              <a:defRPr b="1" sz="4200">
                <a:latin typeface="Inter"/>
                <a:ea typeface="Inter"/>
                <a:cs typeface="Inter"/>
                <a:sym typeface="Inter"/>
              </a:defRPr>
            </a:lvl7pPr>
            <a:lvl8pPr lvl="7" rtl="0" algn="ctr">
              <a:spcBef>
                <a:spcPts val="0"/>
              </a:spcBef>
              <a:spcAft>
                <a:spcPts val="0"/>
              </a:spcAft>
              <a:buSzPts val="4200"/>
              <a:buFont typeface="Inter"/>
              <a:buNone/>
              <a:defRPr b="1" sz="4200">
                <a:latin typeface="Inter"/>
                <a:ea typeface="Inter"/>
                <a:cs typeface="Inter"/>
                <a:sym typeface="Inter"/>
              </a:defRPr>
            </a:lvl8pPr>
            <a:lvl9pPr lvl="8" rtl="0" algn="ctr">
              <a:spcBef>
                <a:spcPts val="0"/>
              </a:spcBef>
              <a:spcAft>
                <a:spcPts val="0"/>
              </a:spcAft>
              <a:buSzPts val="4200"/>
              <a:buFont typeface="Inter"/>
              <a:buNone/>
              <a:defRPr b="1" sz="4200">
                <a:latin typeface="Inter"/>
                <a:ea typeface="Inter"/>
                <a:cs typeface="Inter"/>
                <a:sym typeface="Inter"/>
              </a:defRPr>
            </a:lvl9pPr>
          </a:lstStyle>
          <a:p/>
        </p:txBody>
      </p:sp>
      <p:sp>
        <p:nvSpPr>
          <p:cNvPr id="92" name="Google Shape;92;p21"/>
          <p:cNvSpPr txBox="1"/>
          <p:nvPr>
            <p:ph idx="1" type="subTitle"/>
          </p:nvPr>
        </p:nvSpPr>
        <p:spPr>
          <a:xfrm>
            <a:off x="311700" y="2894875"/>
            <a:ext cx="3999000" cy="451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3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3" name="Google Shape;93;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1150" lvl="0" marL="457200" rtl="0">
              <a:spcBef>
                <a:spcPts val="0"/>
              </a:spcBef>
              <a:spcAft>
                <a:spcPts val="0"/>
              </a:spcAft>
              <a:buClr>
                <a:srgbClr val="000000"/>
              </a:buClr>
              <a:buSzPts val="1300"/>
              <a:buChar char="●"/>
              <a:defRPr>
                <a:solidFill>
                  <a:srgbClr val="000000"/>
                </a:solidFill>
              </a:defRPr>
            </a:lvl1pPr>
            <a:lvl2pPr indent="-292100" lvl="1" marL="914400" rtl="0">
              <a:spcBef>
                <a:spcPts val="0"/>
              </a:spcBef>
              <a:spcAft>
                <a:spcPts val="0"/>
              </a:spcAft>
              <a:buClr>
                <a:srgbClr val="000000"/>
              </a:buClr>
              <a:buSzPts val="1000"/>
              <a:buChar char="○"/>
              <a:defRPr>
                <a:solidFill>
                  <a:srgbClr val="000000"/>
                </a:solidFill>
              </a:defRPr>
            </a:lvl2pPr>
            <a:lvl3pPr indent="-292100" lvl="2" marL="1371600" rtl="0">
              <a:spcBef>
                <a:spcPts val="0"/>
              </a:spcBef>
              <a:spcAft>
                <a:spcPts val="0"/>
              </a:spcAft>
              <a:buClr>
                <a:srgbClr val="000000"/>
              </a:buClr>
              <a:buSzPts val="1000"/>
              <a:buChar char="■"/>
              <a:defRPr>
                <a:solidFill>
                  <a:srgbClr val="000000"/>
                </a:solidFill>
              </a:defRPr>
            </a:lvl3pPr>
            <a:lvl4pPr indent="-292100" lvl="3" marL="1828800" rtl="0">
              <a:spcBef>
                <a:spcPts val="0"/>
              </a:spcBef>
              <a:spcAft>
                <a:spcPts val="0"/>
              </a:spcAft>
              <a:buClr>
                <a:srgbClr val="000000"/>
              </a:buClr>
              <a:buSzPts val="1000"/>
              <a:buChar char="●"/>
              <a:defRPr>
                <a:solidFill>
                  <a:srgbClr val="000000"/>
                </a:solidFill>
              </a:defRPr>
            </a:lvl4pPr>
            <a:lvl5pPr indent="-292100" lvl="4" marL="2286000" rtl="0">
              <a:spcBef>
                <a:spcPts val="0"/>
              </a:spcBef>
              <a:spcAft>
                <a:spcPts val="0"/>
              </a:spcAft>
              <a:buClr>
                <a:srgbClr val="000000"/>
              </a:buClr>
              <a:buSzPts val="1000"/>
              <a:buChar char="○"/>
              <a:defRPr>
                <a:solidFill>
                  <a:srgbClr val="000000"/>
                </a:solidFill>
              </a:defRPr>
            </a:lvl5pPr>
            <a:lvl6pPr indent="-292100" lvl="5" marL="2743200" rtl="0">
              <a:spcBef>
                <a:spcPts val="0"/>
              </a:spcBef>
              <a:spcAft>
                <a:spcPts val="0"/>
              </a:spcAft>
              <a:buClr>
                <a:srgbClr val="000000"/>
              </a:buClr>
              <a:buSzPts val="1000"/>
              <a:buChar char="■"/>
              <a:defRPr>
                <a:solidFill>
                  <a:srgbClr val="000000"/>
                </a:solidFill>
              </a:defRPr>
            </a:lvl6pPr>
            <a:lvl7pPr indent="-292100" lvl="6" marL="3200400" rtl="0">
              <a:spcBef>
                <a:spcPts val="0"/>
              </a:spcBef>
              <a:spcAft>
                <a:spcPts val="0"/>
              </a:spcAft>
              <a:buClr>
                <a:srgbClr val="000000"/>
              </a:buClr>
              <a:buSzPts val="1000"/>
              <a:buChar char="●"/>
              <a:defRPr>
                <a:solidFill>
                  <a:srgbClr val="000000"/>
                </a:solidFill>
              </a:defRPr>
            </a:lvl7pPr>
            <a:lvl8pPr indent="-292100" lvl="7" marL="3657600" rtl="0">
              <a:spcBef>
                <a:spcPts val="0"/>
              </a:spcBef>
              <a:spcAft>
                <a:spcPts val="0"/>
              </a:spcAft>
              <a:buClr>
                <a:srgbClr val="000000"/>
              </a:buClr>
              <a:buSzPts val="1000"/>
              <a:buChar char="○"/>
              <a:defRPr>
                <a:solidFill>
                  <a:srgbClr val="000000"/>
                </a:solidFill>
              </a:defRPr>
            </a:lvl8pPr>
            <a:lvl9pPr indent="-292100" lvl="8" marL="4114800" rtl="0">
              <a:spcBef>
                <a:spcPts val="0"/>
              </a:spcBef>
              <a:spcAft>
                <a:spcPts val="0"/>
              </a:spcAft>
              <a:buClr>
                <a:srgbClr val="000000"/>
              </a:buClr>
              <a:buSzPts val="1000"/>
              <a:buChar char="■"/>
              <a:defRPr>
                <a:solidFill>
                  <a:srgbClr val="000000"/>
                </a:solidFill>
              </a:defRPr>
            </a:lvl9pPr>
          </a:lstStyle>
          <a:p/>
        </p:txBody>
      </p:sp>
      <p:sp>
        <p:nvSpPr>
          <p:cNvPr id="94" name="Google Shape;9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95" name="Google Shape;95;p21"/>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of presentation slide">
  <p:cSld name="BLANK_1_1">
    <p:spTree>
      <p:nvGrpSpPr>
        <p:cNvPr id="98" name="Shape 98"/>
        <p:cNvGrpSpPr/>
        <p:nvPr/>
      </p:nvGrpSpPr>
      <p:grpSpPr>
        <a:xfrm>
          <a:off x="0" y="0"/>
          <a:ext cx="0" cy="0"/>
          <a:chOff x="0" y="0"/>
          <a:chExt cx="0" cy="0"/>
        </a:xfrm>
      </p:grpSpPr>
      <p:sp>
        <p:nvSpPr>
          <p:cNvPr id="99" name="Google Shape;9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100" name="Google Shape;100;p23"/>
          <p:cNvPicPr preferRelativeResize="0"/>
          <p:nvPr/>
        </p:nvPicPr>
        <p:blipFill>
          <a:blip r:embed="rId2">
            <a:alphaModFix/>
          </a:blip>
          <a:stretch>
            <a:fillRect/>
          </a:stretch>
        </p:blipFill>
        <p:spPr>
          <a:xfrm>
            <a:off x="3158300" y="2198301"/>
            <a:ext cx="2827402" cy="74690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2.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Inter"/>
              <a:buNone/>
              <a:defRPr b="1" sz="2800">
                <a:solidFill>
                  <a:schemeClr val="dk1"/>
                </a:solidFill>
                <a:latin typeface="Inter"/>
                <a:ea typeface="Inter"/>
                <a:cs typeface="Inter"/>
                <a:sym typeface="Int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
        <p:nvSpPr>
          <p:cNvPr id="53" name="Google Shape;5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SzPts val="1300"/>
              <a:buFont typeface="Inter"/>
              <a:buChar char="●"/>
              <a:defRPr sz="1300">
                <a:latin typeface="Inter"/>
                <a:ea typeface="Inter"/>
                <a:cs typeface="Inter"/>
                <a:sym typeface="Inter"/>
              </a:defRPr>
            </a:lvl1pPr>
            <a:lvl2pPr indent="-292100" lvl="1" marL="914400" rtl="0">
              <a:lnSpc>
                <a:spcPct val="115000"/>
              </a:lnSpc>
              <a:spcBef>
                <a:spcPts val="0"/>
              </a:spcBef>
              <a:spcAft>
                <a:spcPts val="0"/>
              </a:spcAft>
              <a:buSzPts val="1000"/>
              <a:buFont typeface="Inter"/>
              <a:buChar char="○"/>
              <a:defRPr sz="1000">
                <a:latin typeface="Inter"/>
                <a:ea typeface="Inter"/>
                <a:cs typeface="Inter"/>
                <a:sym typeface="Inter"/>
              </a:defRPr>
            </a:lvl2pPr>
            <a:lvl3pPr indent="-292100" lvl="2" marL="1371600" rtl="0">
              <a:lnSpc>
                <a:spcPct val="115000"/>
              </a:lnSpc>
              <a:spcBef>
                <a:spcPts val="0"/>
              </a:spcBef>
              <a:spcAft>
                <a:spcPts val="0"/>
              </a:spcAft>
              <a:buSzPts val="1000"/>
              <a:buFont typeface="Inter"/>
              <a:buChar char="■"/>
              <a:defRPr sz="1000">
                <a:latin typeface="Inter"/>
                <a:ea typeface="Inter"/>
                <a:cs typeface="Inter"/>
                <a:sym typeface="Inter"/>
              </a:defRPr>
            </a:lvl3pPr>
            <a:lvl4pPr indent="-292100" lvl="3" marL="1828800" rtl="0">
              <a:lnSpc>
                <a:spcPct val="115000"/>
              </a:lnSpc>
              <a:spcBef>
                <a:spcPts val="0"/>
              </a:spcBef>
              <a:spcAft>
                <a:spcPts val="0"/>
              </a:spcAft>
              <a:buSzPts val="1000"/>
              <a:buFont typeface="Inter"/>
              <a:buChar char="●"/>
              <a:defRPr sz="1000">
                <a:latin typeface="Inter"/>
                <a:ea typeface="Inter"/>
                <a:cs typeface="Inter"/>
                <a:sym typeface="Inter"/>
              </a:defRPr>
            </a:lvl4pPr>
            <a:lvl5pPr indent="-292100" lvl="4" marL="2286000" rtl="0">
              <a:lnSpc>
                <a:spcPct val="115000"/>
              </a:lnSpc>
              <a:spcBef>
                <a:spcPts val="0"/>
              </a:spcBef>
              <a:spcAft>
                <a:spcPts val="0"/>
              </a:spcAft>
              <a:buSzPts val="1000"/>
              <a:buFont typeface="Inter"/>
              <a:buChar char="○"/>
              <a:defRPr sz="1000">
                <a:latin typeface="Inter"/>
                <a:ea typeface="Inter"/>
                <a:cs typeface="Inter"/>
                <a:sym typeface="Inter"/>
              </a:defRPr>
            </a:lvl5pPr>
            <a:lvl6pPr indent="-292100" lvl="5" marL="2743200" rtl="0">
              <a:lnSpc>
                <a:spcPct val="115000"/>
              </a:lnSpc>
              <a:spcBef>
                <a:spcPts val="0"/>
              </a:spcBef>
              <a:spcAft>
                <a:spcPts val="0"/>
              </a:spcAft>
              <a:buSzPts val="1000"/>
              <a:buFont typeface="Inter"/>
              <a:buChar char="■"/>
              <a:defRPr sz="1000">
                <a:latin typeface="Inter"/>
                <a:ea typeface="Inter"/>
                <a:cs typeface="Inter"/>
                <a:sym typeface="Inter"/>
              </a:defRPr>
            </a:lvl6pPr>
            <a:lvl7pPr indent="-292100" lvl="6" marL="3200400" rtl="0">
              <a:lnSpc>
                <a:spcPct val="115000"/>
              </a:lnSpc>
              <a:spcBef>
                <a:spcPts val="0"/>
              </a:spcBef>
              <a:spcAft>
                <a:spcPts val="0"/>
              </a:spcAft>
              <a:buSzPts val="1000"/>
              <a:buFont typeface="Inter"/>
              <a:buChar char="●"/>
              <a:defRPr sz="1000">
                <a:latin typeface="Inter"/>
                <a:ea typeface="Inter"/>
                <a:cs typeface="Inter"/>
                <a:sym typeface="Inter"/>
              </a:defRPr>
            </a:lvl7pPr>
            <a:lvl8pPr indent="-292100" lvl="7" marL="3657600" rtl="0">
              <a:lnSpc>
                <a:spcPct val="115000"/>
              </a:lnSpc>
              <a:spcBef>
                <a:spcPts val="0"/>
              </a:spcBef>
              <a:spcAft>
                <a:spcPts val="0"/>
              </a:spcAft>
              <a:buSzPts val="1000"/>
              <a:buFont typeface="Inter"/>
              <a:buChar char="○"/>
              <a:defRPr sz="1000">
                <a:latin typeface="Inter"/>
                <a:ea typeface="Inter"/>
                <a:cs typeface="Inter"/>
                <a:sym typeface="Inter"/>
              </a:defRPr>
            </a:lvl8pPr>
            <a:lvl9pPr indent="-292100" lvl="8" marL="4114800" rtl="0">
              <a:lnSpc>
                <a:spcPct val="115000"/>
              </a:lnSpc>
              <a:spcBef>
                <a:spcPts val="0"/>
              </a:spcBef>
              <a:spcAft>
                <a:spcPts val="0"/>
              </a:spcAft>
              <a:buSzPts val="1000"/>
              <a:buFont typeface="Inter"/>
              <a:buChar char="■"/>
              <a:defRPr sz="1000">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18.png"/><Relationship Id="rId13" Type="http://schemas.openxmlformats.org/officeDocument/2006/relationships/image" Target="../media/image37.png"/><Relationship Id="rId12" Type="http://schemas.openxmlformats.org/officeDocument/2006/relationships/image" Target="../media/image36.png"/><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5.png"/><Relationship Id="rId9" Type="http://schemas.openxmlformats.org/officeDocument/2006/relationships/image" Target="../media/image14.png"/><Relationship Id="rId15" Type="http://schemas.openxmlformats.org/officeDocument/2006/relationships/image" Target="../media/image39.png"/><Relationship Id="rId14" Type="http://schemas.openxmlformats.org/officeDocument/2006/relationships/image" Target="../media/image34.png"/><Relationship Id="rId16" Type="http://schemas.openxmlformats.org/officeDocument/2006/relationships/image" Target="../media/image42.png"/><Relationship Id="rId5" Type="http://schemas.openxmlformats.org/officeDocument/2006/relationships/image" Target="../media/image31.png"/><Relationship Id="rId6" Type="http://schemas.openxmlformats.org/officeDocument/2006/relationships/image" Target="../media/image26.png"/><Relationship Id="rId7" Type="http://schemas.openxmlformats.org/officeDocument/2006/relationships/image" Target="../media/image28.png"/><Relationship Id="rId8"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18.png"/><Relationship Id="rId13" Type="http://schemas.openxmlformats.org/officeDocument/2006/relationships/image" Target="../media/image48.png"/><Relationship Id="rId12" Type="http://schemas.openxmlformats.org/officeDocument/2006/relationships/image" Target="../media/image45.png"/><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5.png"/><Relationship Id="rId9" Type="http://schemas.openxmlformats.org/officeDocument/2006/relationships/image" Target="../media/image14.png"/><Relationship Id="rId15" Type="http://schemas.openxmlformats.org/officeDocument/2006/relationships/image" Target="../media/image46.png"/><Relationship Id="rId14" Type="http://schemas.openxmlformats.org/officeDocument/2006/relationships/image" Target="../media/image19.png"/><Relationship Id="rId5" Type="http://schemas.openxmlformats.org/officeDocument/2006/relationships/image" Target="../media/image31.png"/><Relationship Id="rId6" Type="http://schemas.openxmlformats.org/officeDocument/2006/relationships/image" Target="../media/image26.png"/><Relationship Id="rId7" Type="http://schemas.openxmlformats.org/officeDocument/2006/relationships/image" Target="../media/image28.png"/><Relationship Id="rId8"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47.png"/></Relationships>
</file>

<file path=ppt/slides/_rels/slide15.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49.png"/><Relationship Id="rId4" Type="http://schemas.openxmlformats.org/officeDocument/2006/relationships/image" Target="../media/image50.png"/><Relationship Id="rId9" Type="http://schemas.openxmlformats.org/officeDocument/2006/relationships/image" Target="../media/image4.png"/><Relationship Id="rId5" Type="http://schemas.openxmlformats.org/officeDocument/2006/relationships/image" Target="../media/image52.png"/><Relationship Id="rId6" Type="http://schemas.openxmlformats.org/officeDocument/2006/relationships/image" Target="../media/image51.png"/><Relationship Id="rId7" Type="http://schemas.openxmlformats.org/officeDocument/2006/relationships/image" Target="../media/image2.png"/><Relationship Id="rId8"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20" Type="http://schemas.openxmlformats.org/officeDocument/2006/relationships/image" Target="../media/image29.png"/><Relationship Id="rId11" Type="http://schemas.openxmlformats.org/officeDocument/2006/relationships/image" Target="../media/image18.png"/><Relationship Id="rId22" Type="http://schemas.openxmlformats.org/officeDocument/2006/relationships/image" Target="../media/image27.png"/><Relationship Id="rId10" Type="http://schemas.openxmlformats.org/officeDocument/2006/relationships/image" Target="../media/image11.png"/><Relationship Id="rId21" Type="http://schemas.openxmlformats.org/officeDocument/2006/relationships/image" Target="../media/image24.png"/><Relationship Id="rId13" Type="http://schemas.openxmlformats.org/officeDocument/2006/relationships/image" Target="../media/image14.png"/><Relationship Id="rId12" Type="http://schemas.openxmlformats.org/officeDocument/2006/relationships/image" Target="../media/image15.png"/><Relationship Id="rId23" Type="http://schemas.openxmlformats.org/officeDocument/2006/relationships/image" Target="../media/image22.png"/><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5.png"/><Relationship Id="rId15" Type="http://schemas.openxmlformats.org/officeDocument/2006/relationships/image" Target="../media/image19.png"/><Relationship Id="rId14" Type="http://schemas.openxmlformats.org/officeDocument/2006/relationships/image" Target="../media/image13.png"/><Relationship Id="rId17" Type="http://schemas.openxmlformats.org/officeDocument/2006/relationships/image" Target="../media/image17.png"/><Relationship Id="rId16" Type="http://schemas.openxmlformats.org/officeDocument/2006/relationships/image" Target="../media/image21.png"/><Relationship Id="rId5" Type="http://schemas.openxmlformats.org/officeDocument/2006/relationships/image" Target="../media/image4.png"/><Relationship Id="rId19" Type="http://schemas.openxmlformats.org/officeDocument/2006/relationships/image" Target="../media/image20.png"/><Relationship Id="rId6" Type="http://schemas.openxmlformats.org/officeDocument/2006/relationships/image" Target="../media/image8.png"/><Relationship Id="rId18" Type="http://schemas.openxmlformats.org/officeDocument/2006/relationships/image" Target="../media/image16.png"/><Relationship Id="rId7" Type="http://schemas.openxmlformats.org/officeDocument/2006/relationships/image" Target="../media/image9.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4"/>
          <p:cNvSpPr txBox="1"/>
          <p:nvPr>
            <p:ph type="ctrTitle"/>
          </p:nvPr>
        </p:nvSpPr>
        <p:spPr>
          <a:xfrm>
            <a:off x="233775" y="1545450"/>
            <a:ext cx="4117200" cy="2052600"/>
          </a:xfrm>
          <a:prstGeom prst="rect">
            <a:avLst/>
          </a:prstGeom>
        </p:spPr>
        <p:txBody>
          <a:bodyPr anchorCtr="0" anchor="ctr" bIns="91425" lIns="91425" spcFirstLastPara="1" rIns="91425" wrap="square" tIns="91425">
            <a:noAutofit/>
          </a:bodyPr>
          <a:lstStyle/>
          <a:p>
            <a:pPr indent="0" lvl="0" marL="0" rtl="0" algn="l">
              <a:lnSpc>
                <a:spcPct val="120000"/>
              </a:lnSpc>
              <a:spcBef>
                <a:spcPts val="2800"/>
              </a:spcBef>
              <a:spcAft>
                <a:spcPts val="0"/>
              </a:spcAft>
              <a:buClr>
                <a:schemeClr val="dk1"/>
              </a:buClr>
              <a:buSzPts val="1100"/>
              <a:buFont typeface="Arial"/>
              <a:buNone/>
            </a:pPr>
            <a:r>
              <a:rPr b="1" lang="en-GB">
                <a:solidFill>
                  <a:srgbClr val="2B2B2B"/>
                </a:solidFill>
                <a:latin typeface="Arial"/>
                <a:ea typeface="Arial"/>
                <a:cs typeface="Arial"/>
                <a:sym typeface="Arial"/>
              </a:rPr>
              <a:t>Business model analysis</a:t>
            </a:r>
            <a:endParaRPr b="1">
              <a:solidFill>
                <a:srgbClr val="2B2B2B"/>
              </a:solidFill>
              <a:latin typeface="Arial"/>
              <a:ea typeface="Arial"/>
              <a:cs typeface="Arial"/>
              <a:sym typeface="Arial"/>
            </a:endParaRPr>
          </a:p>
          <a:p>
            <a:pPr indent="0" lvl="0" marL="0" rtl="0" algn="l">
              <a:spcBef>
                <a:spcPts val="900"/>
              </a:spcBef>
              <a:spcAft>
                <a:spcPts val="0"/>
              </a:spcAft>
              <a:buNone/>
            </a:pPr>
            <a:r>
              <a:rPr lang="en-GB"/>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3"/>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AssoConnect</a:t>
            </a:r>
            <a:r>
              <a:rPr lang="en-GB"/>
              <a:t> </a:t>
            </a:r>
            <a:r>
              <a:rPr i="1" lang="en-GB" sz="2000"/>
              <a:t>(SaaS)</a:t>
            </a:r>
            <a:endParaRPr sz="1300"/>
          </a:p>
          <a:p>
            <a:pPr indent="0" lvl="0" marL="0" rtl="0" algn="l">
              <a:spcBef>
                <a:spcPts val="0"/>
              </a:spcBef>
              <a:spcAft>
                <a:spcPts val="0"/>
              </a:spcAft>
              <a:buNone/>
            </a:pPr>
            <a:r>
              <a:t/>
            </a:r>
            <a:endParaRPr/>
          </a:p>
        </p:txBody>
      </p:sp>
      <p:sp>
        <p:nvSpPr>
          <p:cNvPr id="259" name="Google Shape;259;p33"/>
          <p:cNvSpPr/>
          <p:nvPr/>
        </p:nvSpPr>
        <p:spPr>
          <a:xfrm>
            <a:off x="4399175" y="1779970"/>
            <a:ext cx="702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100">
              <a:solidFill>
                <a:srgbClr val="36A987"/>
              </a:solidFill>
              <a:latin typeface="Inter Light"/>
              <a:ea typeface="Inter Light"/>
              <a:cs typeface="Inter Light"/>
              <a:sym typeface="Inter Light"/>
            </a:endParaRPr>
          </a:p>
        </p:txBody>
      </p:sp>
      <p:cxnSp>
        <p:nvCxnSpPr>
          <p:cNvPr id="260" name="Google Shape;260;p33"/>
          <p:cNvCxnSpPr>
            <a:stCxn id="259" idx="3"/>
            <a:endCxn id="261" idx="1"/>
          </p:cNvCxnSpPr>
          <p:nvPr/>
        </p:nvCxnSpPr>
        <p:spPr>
          <a:xfrm>
            <a:off x="5101175" y="2048170"/>
            <a:ext cx="895500" cy="600"/>
          </a:xfrm>
          <a:prstGeom prst="bentConnector3">
            <a:avLst>
              <a:gd fmla="val 50004" name="adj1"/>
            </a:avLst>
          </a:prstGeom>
          <a:noFill/>
          <a:ln cap="flat" cmpd="sng" w="19050">
            <a:solidFill>
              <a:srgbClr val="FF9652"/>
            </a:solidFill>
            <a:prstDash val="solid"/>
            <a:round/>
            <a:headEnd len="med" w="med" type="none"/>
            <a:tailEnd len="med" w="med" type="stealth"/>
          </a:ln>
        </p:spPr>
      </p:cxnSp>
      <p:sp>
        <p:nvSpPr>
          <p:cNvPr id="262" name="Google Shape;262;p33"/>
          <p:cNvSpPr/>
          <p:nvPr/>
        </p:nvSpPr>
        <p:spPr>
          <a:xfrm rot="-5400000">
            <a:off x="378325" y="2304000"/>
            <a:ext cx="494400" cy="282600"/>
          </a:xfrm>
          <a:prstGeom prst="round2SameRect">
            <a:avLst>
              <a:gd fmla="val 16667" name="adj1"/>
              <a:gd fmla="val 0" name="adj2"/>
            </a:avLst>
          </a:prstGeom>
          <a:solidFill>
            <a:srgbClr val="FF965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Data</a:t>
            </a:r>
            <a:endParaRPr sz="1100">
              <a:solidFill>
                <a:schemeClr val="lt1"/>
              </a:solidFill>
            </a:endParaRPr>
          </a:p>
        </p:txBody>
      </p:sp>
      <p:sp>
        <p:nvSpPr>
          <p:cNvPr id="263" name="Google Shape;263;p33"/>
          <p:cNvSpPr/>
          <p:nvPr/>
        </p:nvSpPr>
        <p:spPr>
          <a:xfrm>
            <a:off x="4381175" y="2352869"/>
            <a:ext cx="73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264" name="Google Shape;264;p33"/>
          <p:cNvSpPr/>
          <p:nvPr/>
        </p:nvSpPr>
        <p:spPr>
          <a:xfrm>
            <a:off x="1655975" y="2354938"/>
            <a:ext cx="8574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265" name="Google Shape;265;p33"/>
          <p:cNvSpPr/>
          <p:nvPr/>
        </p:nvSpPr>
        <p:spPr>
          <a:xfrm rot="-5400000">
            <a:off x="273775" y="2961483"/>
            <a:ext cx="703500" cy="282600"/>
          </a:xfrm>
          <a:prstGeom prst="round2SameRect">
            <a:avLst>
              <a:gd fmla="val 16667" name="adj1"/>
              <a:gd fmla="val 0" name="adj2"/>
            </a:avLst>
          </a:prstGeom>
          <a:solidFill>
            <a:srgbClr val="073763"/>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Service</a:t>
            </a:r>
            <a:endParaRPr sz="1100">
              <a:solidFill>
                <a:schemeClr val="lt1"/>
              </a:solidFill>
            </a:endParaRPr>
          </a:p>
        </p:txBody>
      </p:sp>
      <p:sp>
        <p:nvSpPr>
          <p:cNvPr id="266" name="Google Shape;266;p33"/>
          <p:cNvSpPr/>
          <p:nvPr/>
        </p:nvSpPr>
        <p:spPr>
          <a:xfrm>
            <a:off x="1250150" y="3174575"/>
            <a:ext cx="16377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rgbClr val="1C4587"/>
              </a:solidFill>
              <a:latin typeface="Inter"/>
              <a:ea typeface="Inter"/>
              <a:cs typeface="Inter"/>
              <a:sym typeface="Inter"/>
            </a:endParaRPr>
          </a:p>
        </p:txBody>
      </p:sp>
      <p:sp>
        <p:nvSpPr>
          <p:cNvPr id="267" name="Google Shape;267;p33"/>
          <p:cNvSpPr/>
          <p:nvPr/>
        </p:nvSpPr>
        <p:spPr>
          <a:xfrm>
            <a:off x="2663450" y="2793575"/>
            <a:ext cx="15201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rgbClr val="1C4587"/>
              </a:solidFill>
              <a:latin typeface="Inter"/>
              <a:ea typeface="Inter"/>
              <a:cs typeface="Inter"/>
              <a:sym typeface="Inter"/>
            </a:endParaRPr>
          </a:p>
        </p:txBody>
      </p:sp>
      <p:sp>
        <p:nvSpPr>
          <p:cNvPr id="268" name="Google Shape;268;p33"/>
          <p:cNvSpPr/>
          <p:nvPr/>
        </p:nvSpPr>
        <p:spPr>
          <a:xfrm>
            <a:off x="3563400" y="3116550"/>
            <a:ext cx="1865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rgbClr val="1C4587"/>
              </a:solidFill>
              <a:latin typeface="Inter"/>
              <a:ea typeface="Inter"/>
              <a:cs typeface="Inter"/>
              <a:sym typeface="Inter"/>
            </a:endParaRPr>
          </a:p>
        </p:txBody>
      </p:sp>
      <p:sp>
        <p:nvSpPr>
          <p:cNvPr id="269" name="Google Shape;269;p33"/>
          <p:cNvSpPr/>
          <p:nvPr/>
        </p:nvSpPr>
        <p:spPr>
          <a:xfrm>
            <a:off x="4277550" y="2793575"/>
            <a:ext cx="15816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700">
              <a:solidFill>
                <a:srgbClr val="1C4587"/>
              </a:solidFill>
              <a:latin typeface="Inter"/>
              <a:ea typeface="Inter"/>
              <a:cs typeface="Inter"/>
              <a:sym typeface="Inter"/>
            </a:endParaRPr>
          </a:p>
        </p:txBody>
      </p:sp>
      <p:sp>
        <p:nvSpPr>
          <p:cNvPr id="270" name="Google Shape;270;p33"/>
          <p:cNvSpPr/>
          <p:nvPr/>
        </p:nvSpPr>
        <p:spPr>
          <a:xfrm>
            <a:off x="6388250" y="2793575"/>
            <a:ext cx="2046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700">
              <a:solidFill>
                <a:srgbClr val="1C4587"/>
              </a:solidFill>
              <a:latin typeface="Inter"/>
              <a:ea typeface="Inter"/>
              <a:cs typeface="Inter"/>
              <a:sym typeface="Inter"/>
            </a:endParaRPr>
          </a:p>
        </p:txBody>
      </p:sp>
      <p:sp>
        <p:nvSpPr>
          <p:cNvPr id="271" name="Google Shape;271;p33"/>
          <p:cNvSpPr/>
          <p:nvPr/>
        </p:nvSpPr>
        <p:spPr>
          <a:xfrm>
            <a:off x="5786675" y="3120050"/>
            <a:ext cx="12171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700">
              <a:solidFill>
                <a:srgbClr val="1C4587"/>
              </a:solidFill>
              <a:latin typeface="Inter"/>
              <a:ea typeface="Inter"/>
              <a:cs typeface="Inter"/>
              <a:sym typeface="Inter"/>
            </a:endParaRPr>
          </a:p>
        </p:txBody>
      </p:sp>
      <p:sp>
        <p:nvSpPr>
          <p:cNvPr id="272" name="Google Shape;272;p33"/>
          <p:cNvSpPr/>
          <p:nvPr/>
        </p:nvSpPr>
        <p:spPr>
          <a:xfrm>
            <a:off x="1643637" y="1781073"/>
            <a:ext cx="8574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100">
              <a:solidFill>
                <a:srgbClr val="36A987"/>
              </a:solidFill>
              <a:latin typeface="Inter Light"/>
              <a:ea typeface="Inter Light"/>
              <a:cs typeface="Inter Light"/>
              <a:sym typeface="Inter Light"/>
            </a:endParaRPr>
          </a:p>
        </p:txBody>
      </p:sp>
      <p:sp>
        <p:nvSpPr>
          <p:cNvPr id="273" name="Google Shape;273;p33"/>
          <p:cNvSpPr/>
          <p:nvPr/>
        </p:nvSpPr>
        <p:spPr>
          <a:xfrm>
            <a:off x="3213280" y="1109537"/>
            <a:ext cx="6156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t/>
            </a:r>
            <a:endParaRPr sz="1100">
              <a:solidFill>
                <a:srgbClr val="36A987"/>
              </a:solidFill>
              <a:latin typeface="Inter Light"/>
              <a:ea typeface="Inter Light"/>
              <a:cs typeface="Inter Light"/>
              <a:sym typeface="Inter Light"/>
            </a:endParaRPr>
          </a:p>
        </p:txBody>
      </p:sp>
      <p:sp>
        <p:nvSpPr>
          <p:cNvPr id="274" name="Google Shape;274;p33"/>
          <p:cNvSpPr/>
          <p:nvPr/>
        </p:nvSpPr>
        <p:spPr>
          <a:xfrm>
            <a:off x="3213275" y="795463"/>
            <a:ext cx="615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t/>
            </a:r>
            <a:endParaRPr i="1" sz="500">
              <a:solidFill>
                <a:schemeClr val="lt1"/>
              </a:solidFill>
              <a:latin typeface="Inter"/>
              <a:ea typeface="Inter"/>
              <a:cs typeface="Inter"/>
              <a:sym typeface="Inter"/>
            </a:endParaRPr>
          </a:p>
        </p:txBody>
      </p:sp>
      <p:sp>
        <p:nvSpPr>
          <p:cNvPr id="275" name="Google Shape;275;p33"/>
          <p:cNvSpPr/>
          <p:nvPr/>
        </p:nvSpPr>
        <p:spPr>
          <a:xfrm>
            <a:off x="4350843" y="1109537"/>
            <a:ext cx="7992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100">
              <a:solidFill>
                <a:srgbClr val="36A987"/>
              </a:solidFill>
              <a:latin typeface="Inter Light"/>
              <a:ea typeface="Inter Light"/>
              <a:cs typeface="Inter Light"/>
              <a:sym typeface="Inter Light"/>
            </a:endParaRPr>
          </a:p>
        </p:txBody>
      </p:sp>
      <p:cxnSp>
        <p:nvCxnSpPr>
          <p:cNvPr id="276" name="Google Shape;276;p33"/>
          <p:cNvCxnSpPr>
            <a:stCxn id="275" idx="2"/>
            <a:endCxn id="259" idx="0"/>
          </p:cNvCxnSpPr>
          <p:nvPr/>
        </p:nvCxnSpPr>
        <p:spPr>
          <a:xfrm flipH="1" rot="-5400000">
            <a:off x="4647693" y="1676687"/>
            <a:ext cx="206100" cy="600"/>
          </a:xfrm>
          <a:prstGeom prst="bentConnector3">
            <a:avLst>
              <a:gd fmla="val 49984" name="adj1"/>
            </a:avLst>
          </a:prstGeom>
          <a:noFill/>
          <a:ln cap="flat" cmpd="sng" w="19050">
            <a:solidFill>
              <a:srgbClr val="FF9652"/>
            </a:solidFill>
            <a:prstDash val="solid"/>
            <a:round/>
            <a:headEnd len="med" w="med" type="none"/>
            <a:tailEnd len="med" w="med" type="stealth"/>
          </a:ln>
        </p:spPr>
      </p:cxnSp>
      <p:sp>
        <p:nvSpPr>
          <p:cNvPr id="277" name="Google Shape;277;p33"/>
          <p:cNvSpPr/>
          <p:nvPr/>
        </p:nvSpPr>
        <p:spPr>
          <a:xfrm>
            <a:off x="1710895" y="1109537"/>
            <a:ext cx="7287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100">
              <a:solidFill>
                <a:srgbClr val="36A987"/>
              </a:solidFill>
              <a:latin typeface="Inter Light"/>
              <a:ea typeface="Inter Light"/>
              <a:cs typeface="Inter Light"/>
              <a:sym typeface="Inter Light"/>
            </a:endParaRPr>
          </a:p>
        </p:txBody>
      </p:sp>
      <p:sp>
        <p:nvSpPr>
          <p:cNvPr id="278" name="Google Shape;278;p33"/>
          <p:cNvSpPr/>
          <p:nvPr/>
        </p:nvSpPr>
        <p:spPr>
          <a:xfrm>
            <a:off x="1705055" y="795463"/>
            <a:ext cx="7287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cxnSp>
        <p:nvCxnSpPr>
          <p:cNvPr id="279" name="Google Shape;279;p33"/>
          <p:cNvCxnSpPr>
            <a:stCxn id="277" idx="2"/>
            <a:endCxn id="272" idx="0"/>
          </p:cNvCxnSpPr>
          <p:nvPr/>
        </p:nvCxnSpPr>
        <p:spPr>
          <a:xfrm rot="5400000">
            <a:off x="1970245" y="1675937"/>
            <a:ext cx="207000" cy="3000"/>
          </a:xfrm>
          <a:prstGeom prst="bentConnector3">
            <a:avLst>
              <a:gd fmla="val 50033" name="adj1"/>
            </a:avLst>
          </a:prstGeom>
          <a:noFill/>
          <a:ln cap="flat" cmpd="sng" w="19050">
            <a:solidFill>
              <a:srgbClr val="FF9652"/>
            </a:solidFill>
            <a:prstDash val="solid"/>
            <a:round/>
            <a:headEnd len="med" w="med" type="none"/>
            <a:tailEnd len="med" w="med" type="stealth"/>
          </a:ln>
        </p:spPr>
      </p:cxnSp>
      <p:cxnSp>
        <p:nvCxnSpPr>
          <p:cNvPr id="280" name="Google Shape;280;p33"/>
          <p:cNvCxnSpPr>
            <a:stCxn id="272" idx="3"/>
            <a:endCxn id="259" idx="1"/>
          </p:cNvCxnSpPr>
          <p:nvPr/>
        </p:nvCxnSpPr>
        <p:spPr>
          <a:xfrm flipH="1" rot="10800000">
            <a:off x="2501037" y="2048073"/>
            <a:ext cx="1898100" cy="1200"/>
          </a:xfrm>
          <a:prstGeom prst="bentConnector3">
            <a:avLst>
              <a:gd fmla="val 50001" name="adj1"/>
            </a:avLst>
          </a:prstGeom>
          <a:noFill/>
          <a:ln cap="flat" cmpd="sng" w="19050">
            <a:solidFill>
              <a:srgbClr val="FF9652"/>
            </a:solidFill>
            <a:prstDash val="solid"/>
            <a:round/>
            <a:headEnd len="med" w="med" type="none"/>
            <a:tailEnd len="med" w="med" type="stealth"/>
          </a:ln>
        </p:spPr>
      </p:cxnSp>
      <p:cxnSp>
        <p:nvCxnSpPr>
          <p:cNvPr id="281" name="Google Shape;281;p33"/>
          <p:cNvCxnSpPr>
            <a:stCxn id="273" idx="2"/>
            <a:endCxn id="259" idx="1"/>
          </p:cNvCxnSpPr>
          <p:nvPr/>
        </p:nvCxnSpPr>
        <p:spPr>
          <a:xfrm flipH="1" rot="-5400000">
            <a:off x="3722980" y="1372037"/>
            <a:ext cx="474300" cy="878100"/>
          </a:xfrm>
          <a:prstGeom prst="bentConnector2">
            <a:avLst/>
          </a:prstGeom>
          <a:noFill/>
          <a:ln cap="flat" cmpd="sng" w="19050">
            <a:solidFill>
              <a:srgbClr val="FF9652"/>
            </a:solidFill>
            <a:prstDash val="solid"/>
            <a:round/>
            <a:headEnd len="med" w="med" type="none"/>
            <a:tailEnd len="med" w="med" type="none"/>
          </a:ln>
        </p:spPr>
      </p:cxnSp>
      <p:sp>
        <p:nvSpPr>
          <p:cNvPr id="261" name="Google Shape;261;p33"/>
          <p:cNvSpPr/>
          <p:nvPr/>
        </p:nvSpPr>
        <p:spPr>
          <a:xfrm>
            <a:off x="5996741" y="1779970"/>
            <a:ext cx="5994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100">
              <a:solidFill>
                <a:srgbClr val="36A987"/>
              </a:solidFill>
              <a:latin typeface="Inter Light"/>
              <a:ea typeface="Inter Light"/>
              <a:cs typeface="Inter Light"/>
              <a:sym typeface="Inter Light"/>
            </a:endParaRPr>
          </a:p>
        </p:txBody>
      </p:sp>
      <p:sp>
        <p:nvSpPr>
          <p:cNvPr id="282" name="Google Shape;282;p33"/>
          <p:cNvSpPr/>
          <p:nvPr/>
        </p:nvSpPr>
        <p:spPr>
          <a:xfrm>
            <a:off x="5981375" y="2352869"/>
            <a:ext cx="630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283" name="Google Shape;283;p33"/>
          <p:cNvSpPr/>
          <p:nvPr/>
        </p:nvSpPr>
        <p:spPr>
          <a:xfrm>
            <a:off x="7444463" y="1779975"/>
            <a:ext cx="828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t/>
            </a:r>
            <a:endParaRPr sz="800">
              <a:solidFill>
                <a:srgbClr val="36A987"/>
              </a:solidFill>
              <a:latin typeface="Inter Light"/>
              <a:ea typeface="Inter Light"/>
              <a:cs typeface="Inter Light"/>
              <a:sym typeface="Inter Light"/>
            </a:endParaRPr>
          </a:p>
        </p:txBody>
      </p:sp>
      <p:sp>
        <p:nvSpPr>
          <p:cNvPr id="284" name="Google Shape;284;p33"/>
          <p:cNvSpPr/>
          <p:nvPr/>
        </p:nvSpPr>
        <p:spPr>
          <a:xfrm>
            <a:off x="7451150" y="2352250"/>
            <a:ext cx="82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cxnSp>
        <p:nvCxnSpPr>
          <p:cNvPr id="285" name="Google Shape;285;p33"/>
          <p:cNvCxnSpPr>
            <a:stCxn id="261" idx="3"/>
            <a:endCxn id="283" idx="1"/>
          </p:cNvCxnSpPr>
          <p:nvPr/>
        </p:nvCxnSpPr>
        <p:spPr>
          <a:xfrm>
            <a:off x="6596141" y="2048170"/>
            <a:ext cx="848400" cy="600"/>
          </a:xfrm>
          <a:prstGeom prst="bentConnector3">
            <a:avLst>
              <a:gd fmla="val 49995" name="adj1"/>
            </a:avLst>
          </a:prstGeom>
          <a:noFill/>
          <a:ln cap="flat" cmpd="sng" w="19050">
            <a:solidFill>
              <a:srgbClr val="FF9652"/>
            </a:solidFill>
            <a:prstDash val="solid"/>
            <a:round/>
            <a:headEnd len="med" w="med" type="none"/>
            <a:tailEnd len="med" w="med" type="stealth"/>
          </a:ln>
        </p:spPr>
      </p:cxnSp>
      <p:sp>
        <p:nvSpPr>
          <p:cNvPr id="286" name="Google Shape;286;p33"/>
          <p:cNvSpPr/>
          <p:nvPr/>
        </p:nvSpPr>
        <p:spPr>
          <a:xfrm>
            <a:off x="5988655" y="1109537"/>
            <a:ext cx="6156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t/>
            </a:r>
            <a:endParaRPr sz="1100">
              <a:solidFill>
                <a:srgbClr val="36A987"/>
              </a:solidFill>
              <a:latin typeface="Inter Light"/>
              <a:ea typeface="Inter Light"/>
              <a:cs typeface="Inter Light"/>
              <a:sym typeface="Inter Light"/>
            </a:endParaRPr>
          </a:p>
        </p:txBody>
      </p:sp>
      <p:sp>
        <p:nvSpPr>
          <p:cNvPr id="287" name="Google Shape;287;p33"/>
          <p:cNvSpPr/>
          <p:nvPr/>
        </p:nvSpPr>
        <p:spPr>
          <a:xfrm>
            <a:off x="5988650" y="795463"/>
            <a:ext cx="615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t/>
            </a:r>
            <a:endParaRPr i="1" sz="500">
              <a:solidFill>
                <a:schemeClr val="lt1"/>
              </a:solidFill>
              <a:latin typeface="Inter"/>
              <a:ea typeface="Inter"/>
              <a:cs typeface="Inter"/>
              <a:sym typeface="Inter"/>
            </a:endParaRPr>
          </a:p>
        </p:txBody>
      </p:sp>
      <p:cxnSp>
        <p:nvCxnSpPr>
          <p:cNvPr id="288" name="Google Shape;288;p33"/>
          <p:cNvCxnSpPr>
            <a:stCxn id="286" idx="2"/>
            <a:endCxn id="261" idx="0"/>
          </p:cNvCxnSpPr>
          <p:nvPr/>
        </p:nvCxnSpPr>
        <p:spPr>
          <a:xfrm flipH="1" rot="-5400000">
            <a:off x="6193705" y="1676687"/>
            <a:ext cx="206100" cy="600"/>
          </a:xfrm>
          <a:prstGeom prst="bentConnector3">
            <a:avLst>
              <a:gd fmla="val 49984" name="adj1"/>
            </a:avLst>
          </a:prstGeom>
          <a:noFill/>
          <a:ln cap="flat" cmpd="sng" w="19050">
            <a:solidFill>
              <a:srgbClr val="FF9652"/>
            </a:solidFill>
            <a:prstDash val="solid"/>
            <a:round/>
            <a:headEnd len="med" w="med" type="none"/>
            <a:tailEnd len="med" w="med" type="stealth"/>
          </a:ln>
        </p:spPr>
      </p:cxnSp>
      <p:sp>
        <p:nvSpPr>
          <p:cNvPr id="289" name="Google Shape;289;p33"/>
          <p:cNvSpPr/>
          <p:nvPr/>
        </p:nvSpPr>
        <p:spPr>
          <a:xfrm>
            <a:off x="1291850" y="2793575"/>
            <a:ext cx="1332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rgbClr val="1C4587"/>
              </a:solidFill>
              <a:latin typeface="Inter"/>
              <a:ea typeface="Inter"/>
              <a:cs typeface="Inter"/>
              <a:sym typeface="Inter"/>
            </a:endParaRPr>
          </a:p>
        </p:txBody>
      </p:sp>
      <p:sp>
        <p:nvSpPr>
          <p:cNvPr id="290" name="Google Shape;290;p33"/>
          <p:cNvSpPr/>
          <p:nvPr/>
        </p:nvSpPr>
        <p:spPr>
          <a:xfrm rot="-5400000">
            <a:off x="-45575" y="1326851"/>
            <a:ext cx="1342200" cy="282600"/>
          </a:xfrm>
          <a:prstGeom prst="round2SameRect">
            <a:avLst>
              <a:gd fmla="val 16667" name="adj1"/>
              <a:gd fmla="val 0" name="adj2"/>
            </a:avLst>
          </a:prstGeom>
          <a:solidFill>
            <a:srgbClr val="36A9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Activity model</a:t>
            </a:r>
            <a:endParaRPr sz="1100">
              <a:solidFill>
                <a:schemeClr val="lt1"/>
              </a:solidFill>
            </a:endParaRPr>
          </a:p>
        </p:txBody>
      </p:sp>
      <p:sp>
        <p:nvSpPr>
          <p:cNvPr id="291" name="Google Shape;291;p33"/>
          <p:cNvSpPr/>
          <p:nvPr/>
        </p:nvSpPr>
        <p:spPr>
          <a:xfrm>
            <a:off x="112225" y="4157702"/>
            <a:ext cx="1635300" cy="98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3"/>
          <p:cNvSpPr/>
          <p:nvPr/>
        </p:nvSpPr>
        <p:spPr>
          <a:xfrm>
            <a:off x="200925" y="3539121"/>
            <a:ext cx="8790300" cy="467700"/>
          </a:xfrm>
          <a:prstGeom prst="roundRect">
            <a:avLst>
              <a:gd fmla="val 16667" name="adj"/>
            </a:avLst>
          </a:prstGeom>
          <a:solidFill>
            <a:srgbClr val="D0E0E3"/>
          </a:solidFill>
          <a:ln cap="flat" cmpd="sng" w="28575">
            <a:solidFill>
              <a:srgbClr val="36A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3"/>
          <p:cNvSpPr/>
          <p:nvPr/>
        </p:nvSpPr>
        <p:spPr>
          <a:xfrm>
            <a:off x="200925" y="4084623"/>
            <a:ext cx="8790300" cy="467700"/>
          </a:xfrm>
          <a:prstGeom prst="roundRect">
            <a:avLst>
              <a:gd fmla="val 16667" name="adj"/>
            </a:avLst>
          </a:prstGeom>
          <a:solidFill>
            <a:srgbClr val="CFE2F3"/>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3"/>
          <p:cNvSpPr/>
          <p:nvPr/>
        </p:nvSpPr>
        <p:spPr>
          <a:xfrm>
            <a:off x="200925" y="4632253"/>
            <a:ext cx="8790300" cy="467700"/>
          </a:xfrm>
          <a:prstGeom prst="roundRect">
            <a:avLst>
              <a:gd fmla="val 16667" name="adj"/>
            </a:avLst>
          </a:prstGeom>
          <a:solidFill>
            <a:srgbClr val="FCE5CD"/>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33"/>
          <p:cNvGrpSpPr/>
          <p:nvPr/>
        </p:nvGrpSpPr>
        <p:grpSpPr>
          <a:xfrm>
            <a:off x="4934207" y="3551147"/>
            <a:ext cx="615600" cy="464400"/>
            <a:chOff x="3213280" y="1109537"/>
            <a:chExt cx="615600" cy="464400"/>
          </a:xfrm>
        </p:grpSpPr>
        <p:sp>
          <p:nvSpPr>
            <p:cNvPr id="296" name="Google Shape;296;p33"/>
            <p:cNvSpPr/>
            <p:nvPr/>
          </p:nvSpPr>
          <p:spPr>
            <a:xfrm>
              <a:off x="3213280" y="1109537"/>
              <a:ext cx="615600" cy="464400"/>
            </a:xfrm>
            <a:prstGeom prst="roundRect">
              <a:avLst>
                <a:gd fmla="val 16667" name="adj"/>
              </a:avLst>
            </a:prstGeom>
            <a:noFill/>
            <a:ln>
              <a:noFill/>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Ads</a:t>
              </a:r>
              <a:endParaRPr sz="1100">
                <a:solidFill>
                  <a:srgbClr val="36A987"/>
                </a:solidFill>
                <a:latin typeface="Inter Light"/>
                <a:ea typeface="Inter Light"/>
                <a:cs typeface="Inter Light"/>
                <a:sym typeface="Inter Light"/>
              </a:endParaRPr>
            </a:p>
          </p:txBody>
        </p:sp>
        <p:pic>
          <p:nvPicPr>
            <p:cNvPr id="297" name="Google Shape;297;p33"/>
            <p:cNvPicPr preferRelativeResize="0"/>
            <p:nvPr/>
          </p:nvPicPr>
          <p:blipFill>
            <a:blip r:embed="rId3">
              <a:alphaModFix/>
            </a:blip>
            <a:stretch>
              <a:fillRect/>
            </a:stretch>
          </p:blipFill>
          <p:spPr>
            <a:xfrm>
              <a:off x="3390421" y="1148363"/>
              <a:ext cx="261300" cy="261329"/>
            </a:xfrm>
            <a:prstGeom prst="rect">
              <a:avLst/>
            </a:prstGeom>
            <a:noFill/>
            <a:ln>
              <a:noFill/>
            </a:ln>
          </p:spPr>
        </p:pic>
      </p:grpSp>
      <p:grpSp>
        <p:nvGrpSpPr>
          <p:cNvPr id="298" name="Google Shape;298;p33"/>
          <p:cNvGrpSpPr/>
          <p:nvPr/>
        </p:nvGrpSpPr>
        <p:grpSpPr>
          <a:xfrm>
            <a:off x="5890318" y="3551147"/>
            <a:ext cx="799200" cy="464400"/>
            <a:chOff x="4350843" y="1109537"/>
            <a:chExt cx="799200" cy="464400"/>
          </a:xfrm>
        </p:grpSpPr>
        <p:sp>
          <p:nvSpPr>
            <p:cNvPr id="299" name="Google Shape;299;p33"/>
            <p:cNvSpPr/>
            <p:nvPr/>
          </p:nvSpPr>
          <p:spPr>
            <a:xfrm>
              <a:off x="4350843" y="1109537"/>
              <a:ext cx="799200" cy="464400"/>
            </a:xfrm>
            <a:prstGeom prst="roundRect">
              <a:avLst>
                <a:gd fmla="val 16667" name="adj"/>
              </a:avLst>
            </a:prstGeom>
            <a:noFill/>
            <a:ln>
              <a:noFill/>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Payment</a:t>
              </a:r>
              <a:endParaRPr sz="1100">
                <a:solidFill>
                  <a:srgbClr val="36A987"/>
                </a:solidFill>
                <a:latin typeface="Inter Light"/>
                <a:ea typeface="Inter Light"/>
                <a:cs typeface="Inter Light"/>
                <a:sym typeface="Inter Light"/>
              </a:endParaRPr>
            </a:p>
          </p:txBody>
        </p:sp>
        <p:pic>
          <p:nvPicPr>
            <p:cNvPr id="300" name="Google Shape;300;p33"/>
            <p:cNvPicPr preferRelativeResize="0"/>
            <p:nvPr/>
          </p:nvPicPr>
          <p:blipFill>
            <a:blip r:embed="rId4">
              <a:alphaModFix/>
            </a:blip>
            <a:stretch>
              <a:fillRect/>
            </a:stretch>
          </p:blipFill>
          <p:spPr>
            <a:xfrm>
              <a:off x="4669525" y="1168050"/>
              <a:ext cx="248100" cy="221972"/>
            </a:xfrm>
            <a:prstGeom prst="rect">
              <a:avLst/>
            </a:prstGeom>
            <a:noFill/>
            <a:ln>
              <a:noFill/>
            </a:ln>
          </p:spPr>
        </p:pic>
      </p:grpSp>
      <p:grpSp>
        <p:nvGrpSpPr>
          <p:cNvPr id="301" name="Google Shape;301;p33"/>
          <p:cNvGrpSpPr/>
          <p:nvPr/>
        </p:nvGrpSpPr>
        <p:grpSpPr>
          <a:xfrm>
            <a:off x="542462" y="3515147"/>
            <a:ext cx="857400" cy="536400"/>
            <a:chOff x="1643637" y="1781073"/>
            <a:chExt cx="857400" cy="536400"/>
          </a:xfrm>
        </p:grpSpPr>
        <p:sp>
          <p:nvSpPr>
            <p:cNvPr id="302" name="Google Shape;302;p33"/>
            <p:cNvSpPr/>
            <p:nvPr/>
          </p:nvSpPr>
          <p:spPr>
            <a:xfrm>
              <a:off x="1643637" y="1781073"/>
              <a:ext cx="857400" cy="536400"/>
            </a:xfrm>
            <a:prstGeom prst="roundRect">
              <a:avLst>
                <a:gd fmla="val 16667" name="adj"/>
              </a:avLst>
            </a:prstGeom>
            <a:noFill/>
            <a:ln>
              <a:noFill/>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Product</a:t>
              </a:r>
              <a:endParaRPr sz="1100">
                <a:solidFill>
                  <a:srgbClr val="36A987"/>
                </a:solidFill>
                <a:latin typeface="Inter Light"/>
                <a:ea typeface="Inter Light"/>
                <a:cs typeface="Inter Light"/>
                <a:sym typeface="Inter Light"/>
              </a:endParaRPr>
            </a:p>
          </p:txBody>
        </p:sp>
        <p:pic>
          <p:nvPicPr>
            <p:cNvPr id="303" name="Google Shape;303;p33"/>
            <p:cNvPicPr preferRelativeResize="0"/>
            <p:nvPr/>
          </p:nvPicPr>
          <p:blipFill>
            <a:blip r:embed="rId5">
              <a:alphaModFix/>
            </a:blip>
            <a:stretch>
              <a:fillRect/>
            </a:stretch>
          </p:blipFill>
          <p:spPr>
            <a:xfrm>
              <a:off x="1913347" y="1789123"/>
              <a:ext cx="345600" cy="345600"/>
            </a:xfrm>
            <a:prstGeom prst="rect">
              <a:avLst/>
            </a:prstGeom>
            <a:noFill/>
            <a:ln>
              <a:noFill/>
            </a:ln>
          </p:spPr>
        </p:pic>
      </p:grpSp>
      <p:grpSp>
        <p:nvGrpSpPr>
          <p:cNvPr id="304" name="Google Shape;304;p33"/>
          <p:cNvGrpSpPr/>
          <p:nvPr/>
        </p:nvGrpSpPr>
        <p:grpSpPr>
          <a:xfrm>
            <a:off x="7030030" y="3515147"/>
            <a:ext cx="702000" cy="536400"/>
            <a:chOff x="4399175" y="1779970"/>
            <a:chExt cx="702000" cy="536400"/>
          </a:xfrm>
        </p:grpSpPr>
        <p:sp>
          <p:nvSpPr>
            <p:cNvPr id="305" name="Google Shape;305;p33"/>
            <p:cNvSpPr/>
            <p:nvPr/>
          </p:nvSpPr>
          <p:spPr>
            <a:xfrm>
              <a:off x="4399175" y="1779970"/>
              <a:ext cx="702000" cy="536400"/>
            </a:xfrm>
            <a:prstGeom prst="roundRect">
              <a:avLst>
                <a:gd fmla="val 16667" name="adj"/>
              </a:avLst>
            </a:prstGeom>
            <a:noFill/>
            <a:ln>
              <a:noFill/>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Sales</a:t>
              </a:r>
              <a:endParaRPr sz="1100">
                <a:solidFill>
                  <a:srgbClr val="36A987"/>
                </a:solidFill>
                <a:latin typeface="Inter Light"/>
                <a:ea typeface="Inter Light"/>
                <a:cs typeface="Inter Light"/>
                <a:sym typeface="Inter Light"/>
              </a:endParaRPr>
            </a:p>
          </p:txBody>
        </p:sp>
        <p:pic>
          <p:nvPicPr>
            <p:cNvPr id="306" name="Google Shape;306;p33"/>
            <p:cNvPicPr preferRelativeResize="0"/>
            <p:nvPr/>
          </p:nvPicPr>
          <p:blipFill>
            <a:blip r:embed="rId6">
              <a:alphaModFix/>
            </a:blip>
            <a:stretch>
              <a:fillRect/>
            </a:stretch>
          </p:blipFill>
          <p:spPr>
            <a:xfrm>
              <a:off x="4616242" y="1866072"/>
              <a:ext cx="248100" cy="217503"/>
            </a:xfrm>
            <a:prstGeom prst="rect">
              <a:avLst/>
            </a:prstGeom>
            <a:noFill/>
            <a:ln>
              <a:noFill/>
            </a:ln>
          </p:spPr>
        </p:pic>
      </p:grpSp>
      <p:grpSp>
        <p:nvGrpSpPr>
          <p:cNvPr id="307" name="Google Shape;307;p33"/>
          <p:cNvGrpSpPr/>
          <p:nvPr/>
        </p:nvGrpSpPr>
        <p:grpSpPr>
          <a:xfrm>
            <a:off x="2696485" y="3551147"/>
            <a:ext cx="728700" cy="464400"/>
            <a:chOff x="1710895" y="1109537"/>
            <a:chExt cx="728700" cy="464400"/>
          </a:xfrm>
        </p:grpSpPr>
        <p:sp>
          <p:nvSpPr>
            <p:cNvPr id="308" name="Google Shape;308;p33"/>
            <p:cNvSpPr/>
            <p:nvPr/>
          </p:nvSpPr>
          <p:spPr>
            <a:xfrm>
              <a:off x="1710895" y="1109537"/>
              <a:ext cx="728700" cy="464400"/>
            </a:xfrm>
            <a:prstGeom prst="roundRect">
              <a:avLst>
                <a:gd fmla="val 16667" name="adj"/>
              </a:avLst>
            </a:prstGeom>
            <a:noFill/>
            <a:ln>
              <a:noFill/>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Tech</a:t>
              </a:r>
              <a:endParaRPr sz="1100">
                <a:solidFill>
                  <a:srgbClr val="36A987"/>
                </a:solidFill>
                <a:latin typeface="Inter Light"/>
                <a:ea typeface="Inter Light"/>
                <a:cs typeface="Inter Light"/>
                <a:sym typeface="Inter Light"/>
              </a:endParaRPr>
            </a:p>
          </p:txBody>
        </p:sp>
        <p:pic>
          <p:nvPicPr>
            <p:cNvPr id="309" name="Google Shape;309;p33"/>
            <p:cNvPicPr preferRelativeResize="0"/>
            <p:nvPr/>
          </p:nvPicPr>
          <p:blipFill>
            <a:blip r:embed="rId7">
              <a:alphaModFix/>
            </a:blip>
            <a:stretch>
              <a:fillRect/>
            </a:stretch>
          </p:blipFill>
          <p:spPr>
            <a:xfrm>
              <a:off x="1981945" y="1138320"/>
              <a:ext cx="261300" cy="261300"/>
            </a:xfrm>
            <a:prstGeom prst="rect">
              <a:avLst/>
            </a:prstGeom>
            <a:noFill/>
            <a:ln>
              <a:noFill/>
            </a:ln>
          </p:spPr>
        </p:pic>
      </p:grpSp>
      <p:grpSp>
        <p:nvGrpSpPr>
          <p:cNvPr id="310" name="Google Shape;310;p33"/>
          <p:cNvGrpSpPr/>
          <p:nvPr/>
        </p:nvGrpSpPr>
        <p:grpSpPr>
          <a:xfrm>
            <a:off x="8072541" y="3515147"/>
            <a:ext cx="599400" cy="536400"/>
            <a:chOff x="5996741" y="1779970"/>
            <a:chExt cx="599400" cy="536400"/>
          </a:xfrm>
        </p:grpSpPr>
        <p:sp>
          <p:nvSpPr>
            <p:cNvPr id="311" name="Google Shape;311;p33"/>
            <p:cNvSpPr/>
            <p:nvPr/>
          </p:nvSpPr>
          <p:spPr>
            <a:xfrm>
              <a:off x="5996741" y="1779970"/>
              <a:ext cx="599400" cy="536400"/>
            </a:xfrm>
            <a:prstGeom prst="roundRect">
              <a:avLst>
                <a:gd fmla="val 16667" name="adj"/>
              </a:avLst>
            </a:prstGeom>
            <a:noFill/>
            <a:ln>
              <a:noFill/>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Client</a:t>
              </a:r>
              <a:endParaRPr sz="1100">
                <a:solidFill>
                  <a:srgbClr val="36A987"/>
                </a:solidFill>
                <a:latin typeface="Inter Light"/>
                <a:ea typeface="Inter Light"/>
                <a:cs typeface="Inter Light"/>
                <a:sym typeface="Inter Light"/>
              </a:endParaRPr>
            </a:p>
          </p:txBody>
        </p:sp>
        <p:pic>
          <p:nvPicPr>
            <p:cNvPr id="312" name="Google Shape;312;p33"/>
            <p:cNvPicPr preferRelativeResize="0"/>
            <p:nvPr/>
          </p:nvPicPr>
          <p:blipFill>
            <a:blip r:embed="rId8">
              <a:alphaModFix/>
            </a:blip>
            <a:stretch>
              <a:fillRect/>
            </a:stretch>
          </p:blipFill>
          <p:spPr>
            <a:xfrm>
              <a:off x="6141232" y="1835775"/>
              <a:ext cx="310418" cy="278100"/>
            </a:xfrm>
            <a:prstGeom prst="rect">
              <a:avLst/>
            </a:prstGeom>
            <a:noFill/>
            <a:ln>
              <a:noFill/>
            </a:ln>
          </p:spPr>
        </p:pic>
      </p:grpSp>
      <p:grpSp>
        <p:nvGrpSpPr>
          <p:cNvPr id="313" name="Google Shape;313;p33"/>
          <p:cNvGrpSpPr/>
          <p:nvPr/>
        </p:nvGrpSpPr>
        <p:grpSpPr>
          <a:xfrm>
            <a:off x="3739145" y="3542400"/>
            <a:ext cx="799186" cy="474285"/>
            <a:chOff x="7496032" y="1740617"/>
            <a:chExt cx="828000" cy="536400"/>
          </a:xfrm>
        </p:grpSpPr>
        <p:sp>
          <p:nvSpPr>
            <p:cNvPr id="314" name="Google Shape;314;p33"/>
            <p:cNvSpPr/>
            <p:nvPr/>
          </p:nvSpPr>
          <p:spPr>
            <a:xfrm>
              <a:off x="7496032" y="1740617"/>
              <a:ext cx="828000" cy="536400"/>
            </a:xfrm>
            <a:prstGeom prst="roundRect">
              <a:avLst>
                <a:gd fmla="val 16667" name="adj"/>
              </a:avLst>
            </a:prstGeom>
            <a:noFill/>
            <a:ln>
              <a:noFill/>
            </a:ln>
          </p:spPr>
          <p:txBody>
            <a:bodyPr anchorCtr="0" anchor="b" bIns="0" lIns="0" spcFirstLastPara="1" rIns="0" wrap="square" tIns="91425">
              <a:noAutofit/>
            </a:bodyPr>
            <a:lstStyle/>
            <a:p>
              <a:pPr indent="0" lvl="0" marL="0" rtl="0" algn="ctr">
                <a:spcBef>
                  <a:spcPts val="0"/>
                </a:spcBef>
                <a:spcAft>
                  <a:spcPts val="0"/>
                </a:spcAft>
                <a:buClr>
                  <a:schemeClr val="dk1"/>
                </a:buClr>
                <a:buSzPts val="1100"/>
                <a:buFont typeface="Arial"/>
                <a:buNone/>
              </a:pPr>
              <a:r>
                <a:rPr lang="en-GB" sz="800">
                  <a:solidFill>
                    <a:srgbClr val="36A987"/>
                  </a:solidFill>
                  <a:latin typeface="Inter Light"/>
                  <a:ea typeface="Inter Light"/>
                  <a:cs typeface="Inter Light"/>
                  <a:sym typeface="Inter Light"/>
                </a:rPr>
                <a:t>Customer support</a:t>
              </a:r>
              <a:endParaRPr sz="800">
                <a:solidFill>
                  <a:srgbClr val="36A987"/>
                </a:solidFill>
                <a:latin typeface="Inter Light"/>
                <a:ea typeface="Inter Light"/>
                <a:cs typeface="Inter Light"/>
                <a:sym typeface="Inter Light"/>
              </a:endParaRPr>
            </a:p>
          </p:txBody>
        </p:sp>
        <p:pic>
          <p:nvPicPr>
            <p:cNvPr id="315" name="Google Shape;315;p33"/>
            <p:cNvPicPr preferRelativeResize="0"/>
            <p:nvPr/>
          </p:nvPicPr>
          <p:blipFill>
            <a:blip r:embed="rId9">
              <a:alphaModFix/>
            </a:blip>
            <a:stretch>
              <a:fillRect/>
            </a:stretch>
          </p:blipFill>
          <p:spPr>
            <a:xfrm>
              <a:off x="7764282" y="1740626"/>
              <a:ext cx="259200" cy="259200"/>
            </a:xfrm>
            <a:prstGeom prst="rect">
              <a:avLst/>
            </a:prstGeom>
            <a:noFill/>
            <a:ln>
              <a:noFill/>
            </a:ln>
          </p:spPr>
        </p:pic>
      </p:grpSp>
      <p:grpSp>
        <p:nvGrpSpPr>
          <p:cNvPr id="316" name="Google Shape;316;p33"/>
          <p:cNvGrpSpPr/>
          <p:nvPr/>
        </p:nvGrpSpPr>
        <p:grpSpPr>
          <a:xfrm>
            <a:off x="1740373" y="3551147"/>
            <a:ext cx="615600" cy="464400"/>
            <a:chOff x="5988655" y="1109537"/>
            <a:chExt cx="615600" cy="464400"/>
          </a:xfrm>
        </p:grpSpPr>
        <p:sp>
          <p:nvSpPr>
            <p:cNvPr id="317" name="Google Shape;317;p33"/>
            <p:cNvSpPr/>
            <p:nvPr/>
          </p:nvSpPr>
          <p:spPr>
            <a:xfrm>
              <a:off x="5988655" y="1109537"/>
              <a:ext cx="615600" cy="464400"/>
            </a:xfrm>
            <a:prstGeom prst="roundRect">
              <a:avLst>
                <a:gd fmla="val 16667" name="adj"/>
              </a:avLst>
            </a:prstGeom>
            <a:noFill/>
            <a:ln>
              <a:noFill/>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Mail</a:t>
              </a:r>
              <a:endParaRPr sz="1100">
                <a:solidFill>
                  <a:srgbClr val="36A987"/>
                </a:solidFill>
                <a:latin typeface="Inter Light"/>
                <a:ea typeface="Inter Light"/>
                <a:cs typeface="Inter Light"/>
                <a:sym typeface="Inter Light"/>
              </a:endParaRPr>
            </a:p>
          </p:txBody>
        </p:sp>
        <p:pic>
          <p:nvPicPr>
            <p:cNvPr id="318" name="Google Shape;318;p33"/>
            <p:cNvPicPr preferRelativeResize="0"/>
            <p:nvPr/>
          </p:nvPicPr>
          <p:blipFill>
            <a:blip r:embed="rId10">
              <a:alphaModFix/>
            </a:blip>
            <a:stretch>
              <a:fillRect/>
            </a:stretch>
          </p:blipFill>
          <p:spPr>
            <a:xfrm>
              <a:off x="6165400" y="1133649"/>
              <a:ext cx="282600" cy="252326"/>
            </a:xfrm>
            <a:prstGeom prst="rect">
              <a:avLst/>
            </a:prstGeom>
            <a:noFill/>
            <a:ln>
              <a:noFill/>
            </a:ln>
          </p:spPr>
        </p:pic>
      </p:grpSp>
      <p:sp>
        <p:nvSpPr>
          <p:cNvPr id="319" name="Google Shape;319;p33"/>
          <p:cNvSpPr/>
          <p:nvPr/>
        </p:nvSpPr>
        <p:spPr>
          <a:xfrm>
            <a:off x="107150" y="4194423"/>
            <a:ext cx="16377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Product</a:t>
            </a:r>
            <a:endParaRPr b="1" sz="700">
              <a:solidFill>
                <a:srgbClr val="1C4587"/>
              </a:solidFill>
              <a:latin typeface="Inter"/>
              <a:ea typeface="Inter"/>
              <a:cs typeface="Inter"/>
              <a:sym typeface="Inter"/>
            </a:endParaRPr>
          </a:p>
        </p:txBody>
      </p:sp>
      <p:sp>
        <p:nvSpPr>
          <p:cNvPr id="320" name="Google Shape;320;p33"/>
          <p:cNvSpPr/>
          <p:nvPr/>
        </p:nvSpPr>
        <p:spPr>
          <a:xfrm>
            <a:off x="1357738" y="4194423"/>
            <a:ext cx="15201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Media</a:t>
            </a:r>
            <a:endParaRPr b="1" sz="700">
              <a:solidFill>
                <a:srgbClr val="1C4587"/>
              </a:solidFill>
              <a:latin typeface="Inter"/>
              <a:ea typeface="Inter"/>
              <a:cs typeface="Inter"/>
              <a:sym typeface="Inter"/>
            </a:endParaRPr>
          </a:p>
        </p:txBody>
      </p:sp>
      <p:sp>
        <p:nvSpPr>
          <p:cNvPr id="321" name="Google Shape;321;p33"/>
          <p:cNvSpPr/>
          <p:nvPr/>
        </p:nvSpPr>
        <p:spPr>
          <a:xfrm>
            <a:off x="3435913" y="4194423"/>
            <a:ext cx="18654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Sales</a:t>
            </a:r>
            <a:endParaRPr b="1" sz="700">
              <a:solidFill>
                <a:srgbClr val="1C4587"/>
              </a:solidFill>
              <a:latin typeface="Inter"/>
              <a:ea typeface="Inter"/>
              <a:cs typeface="Inter"/>
              <a:sym typeface="Inter"/>
            </a:endParaRPr>
          </a:p>
        </p:txBody>
      </p:sp>
      <p:sp>
        <p:nvSpPr>
          <p:cNvPr id="322" name="Google Shape;322;p33"/>
          <p:cNvSpPr/>
          <p:nvPr/>
        </p:nvSpPr>
        <p:spPr>
          <a:xfrm>
            <a:off x="4914200" y="4194423"/>
            <a:ext cx="15816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Finance</a:t>
            </a:r>
            <a:endParaRPr i="1" sz="700">
              <a:solidFill>
                <a:srgbClr val="1C4587"/>
              </a:solidFill>
              <a:latin typeface="Inter"/>
              <a:ea typeface="Inter"/>
              <a:cs typeface="Inter"/>
              <a:sym typeface="Inter"/>
            </a:endParaRPr>
          </a:p>
        </p:txBody>
      </p:sp>
      <p:sp>
        <p:nvSpPr>
          <p:cNvPr id="323" name="Google Shape;323;p33"/>
          <p:cNvSpPr/>
          <p:nvPr/>
        </p:nvSpPr>
        <p:spPr>
          <a:xfrm>
            <a:off x="6108688" y="4194423"/>
            <a:ext cx="20463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Customer success/care</a:t>
            </a:r>
            <a:endParaRPr i="1" sz="700">
              <a:solidFill>
                <a:srgbClr val="1C4587"/>
              </a:solidFill>
              <a:latin typeface="Inter"/>
              <a:ea typeface="Inter"/>
              <a:cs typeface="Inter"/>
              <a:sym typeface="Inter"/>
            </a:endParaRPr>
          </a:p>
        </p:txBody>
      </p:sp>
      <p:sp>
        <p:nvSpPr>
          <p:cNvPr id="324" name="Google Shape;324;p33"/>
          <p:cNvSpPr/>
          <p:nvPr/>
        </p:nvSpPr>
        <p:spPr>
          <a:xfrm>
            <a:off x="7767875" y="4194423"/>
            <a:ext cx="12171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CRM</a:t>
            </a:r>
            <a:endParaRPr i="1" sz="700">
              <a:solidFill>
                <a:srgbClr val="1C4587"/>
              </a:solidFill>
              <a:latin typeface="Inter"/>
              <a:ea typeface="Inter"/>
              <a:cs typeface="Inter"/>
              <a:sym typeface="Inter"/>
            </a:endParaRPr>
          </a:p>
        </p:txBody>
      </p:sp>
      <p:sp>
        <p:nvSpPr>
          <p:cNvPr id="325" name="Google Shape;325;p33"/>
          <p:cNvSpPr/>
          <p:nvPr/>
        </p:nvSpPr>
        <p:spPr>
          <a:xfrm>
            <a:off x="2490725" y="4194423"/>
            <a:ext cx="13323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IT</a:t>
            </a:r>
            <a:endParaRPr b="1" sz="700">
              <a:solidFill>
                <a:srgbClr val="1C4587"/>
              </a:solidFill>
              <a:latin typeface="Inter"/>
              <a:ea typeface="Inter"/>
              <a:cs typeface="Inter"/>
              <a:sym typeface="Inter"/>
            </a:endParaRPr>
          </a:p>
        </p:txBody>
      </p:sp>
      <p:pic>
        <p:nvPicPr>
          <p:cNvPr id="326" name="Google Shape;326;p33"/>
          <p:cNvPicPr preferRelativeResize="0"/>
          <p:nvPr/>
        </p:nvPicPr>
        <p:blipFill>
          <a:blip r:embed="rId11">
            <a:alphaModFix/>
          </a:blip>
          <a:stretch>
            <a:fillRect/>
          </a:stretch>
        </p:blipFill>
        <p:spPr>
          <a:xfrm>
            <a:off x="2002103" y="4751021"/>
            <a:ext cx="615598" cy="180032"/>
          </a:xfrm>
          <a:prstGeom prst="rect">
            <a:avLst/>
          </a:prstGeom>
          <a:noFill/>
          <a:ln>
            <a:noFill/>
          </a:ln>
        </p:spPr>
      </p:pic>
      <p:pic>
        <p:nvPicPr>
          <p:cNvPr id="327" name="Google Shape;327;p33"/>
          <p:cNvPicPr preferRelativeResize="0"/>
          <p:nvPr/>
        </p:nvPicPr>
        <p:blipFill rotWithShape="1">
          <a:blip r:embed="rId12">
            <a:alphaModFix/>
          </a:blip>
          <a:srcRect b="0" l="0" r="0" t="68847"/>
          <a:stretch/>
        </p:blipFill>
        <p:spPr>
          <a:xfrm>
            <a:off x="6659106" y="4776512"/>
            <a:ext cx="484101" cy="129051"/>
          </a:xfrm>
          <a:prstGeom prst="rect">
            <a:avLst/>
          </a:prstGeom>
          <a:noFill/>
          <a:ln>
            <a:noFill/>
          </a:ln>
        </p:spPr>
      </p:pic>
      <p:pic>
        <p:nvPicPr>
          <p:cNvPr id="328" name="Google Shape;328;p33"/>
          <p:cNvPicPr preferRelativeResize="0"/>
          <p:nvPr/>
        </p:nvPicPr>
        <p:blipFill>
          <a:blip r:embed="rId13">
            <a:alphaModFix/>
          </a:blip>
          <a:stretch>
            <a:fillRect/>
          </a:stretch>
        </p:blipFill>
        <p:spPr>
          <a:xfrm>
            <a:off x="7805751" y="4730670"/>
            <a:ext cx="701999" cy="220736"/>
          </a:xfrm>
          <a:prstGeom prst="rect">
            <a:avLst/>
          </a:prstGeom>
          <a:noFill/>
          <a:ln>
            <a:noFill/>
          </a:ln>
        </p:spPr>
      </p:pic>
      <p:pic>
        <p:nvPicPr>
          <p:cNvPr id="329" name="Google Shape;329;p33"/>
          <p:cNvPicPr preferRelativeResize="0"/>
          <p:nvPr/>
        </p:nvPicPr>
        <p:blipFill>
          <a:blip r:embed="rId14">
            <a:alphaModFix/>
          </a:blip>
          <a:stretch>
            <a:fillRect/>
          </a:stretch>
        </p:blipFill>
        <p:spPr>
          <a:xfrm>
            <a:off x="691173" y="4732287"/>
            <a:ext cx="648387" cy="217501"/>
          </a:xfrm>
          <a:prstGeom prst="rect">
            <a:avLst/>
          </a:prstGeom>
          <a:noFill/>
          <a:ln>
            <a:noFill/>
          </a:ln>
        </p:spPr>
      </p:pic>
      <p:pic>
        <p:nvPicPr>
          <p:cNvPr id="330" name="Google Shape;330;p33"/>
          <p:cNvPicPr preferRelativeResize="0"/>
          <p:nvPr/>
        </p:nvPicPr>
        <p:blipFill>
          <a:blip r:embed="rId15">
            <a:alphaModFix/>
          </a:blip>
          <a:stretch>
            <a:fillRect/>
          </a:stretch>
        </p:blipFill>
        <p:spPr>
          <a:xfrm>
            <a:off x="5424997" y="4767637"/>
            <a:ext cx="571566" cy="146800"/>
          </a:xfrm>
          <a:prstGeom prst="rect">
            <a:avLst/>
          </a:prstGeom>
          <a:noFill/>
          <a:ln>
            <a:noFill/>
          </a:ln>
        </p:spPr>
      </p:pic>
      <p:pic>
        <p:nvPicPr>
          <p:cNvPr id="331" name="Google Shape;331;p33"/>
          <p:cNvPicPr preferRelativeResize="0"/>
          <p:nvPr/>
        </p:nvPicPr>
        <p:blipFill>
          <a:blip r:embed="rId15">
            <a:alphaModFix/>
          </a:blip>
          <a:stretch>
            <a:fillRect/>
          </a:stretch>
        </p:blipFill>
        <p:spPr>
          <a:xfrm>
            <a:off x="4190887" y="4767637"/>
            <a:ext cx="571566" cy="146800"/>
          </a:xfrm>
          <a:prstGeom prst="rect">
            <a:avLst/>
          </a:prstGeom>
          <a:noFill/>
          <a:ln>
            <a:noFill/>
          </a:ln>
        </p:spPr>
      </p:pic>
      <p:pic>
        <p:nvPicPr>
          <p:cNvPr id="332" name="Google Shape;332;p33"/>
          <p:cNvPicPr preferRelativeResize="0"/>
          <p:nvPr/>
        </p:nvPicPr>
        <p:blipFill>
          <a:blip r:embed="rId16">
            <a:alphaModFix/>
          </a:blip>
          <a:stretch>
            <a:fillRect/>
          </a:stretch>
        </p:blipFill>
        <p:spPr>
          <a:xfrm>
            <a:off x="3280244" y="4716987"/>
            <a:ext cx="248100" cy="248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4"/>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Phenix</a:t>
            </a:r>
            <a:endParaRPr/>
          </a:p>
        </p:txBody>
      </p:sp>
      <p:sp>
        <p:nvSpPr>
          <p:cNvPr id="338" name="Google Shape;338;p34"/>
          <p:cNvSpPr txBox="1"/>
          <p:nvPr>
            <p:ph idx="1" type="body"/>
          </p:nvPr>
        </p:nvSpPr>
        <p:spPr>
          <a:xfrm>
            <a:off x="311700" y="10007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Arial"/>
                <a:ea typeface="Arial"/>
                <a:cs typeface="Arial"/>
                <a:sym typeface="Arial"/>
              </a:rPr>
              <a:t>Business tools</a:t>
            </a:r>
            <a:endParaRPr b="1" sz="16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br>
              <a:rPr lang="en-GB" sz="1200">
                <a:solidFill>
                  <a:schemeClr val="dk1"/>
                </a:solidFill>
                <a:latin typeface="Arial"/>
                <a:ea typeface="Arial"/>
                <a:cs typeface="Arial"/>
                <a:sym typeface="Arial"/>
              </a:rPr>
            </a:br>
            <a:r>
              <a:rPr lang="en-GB" sz="1200">
                <a:solidFill>
                  <a:schemeClr val="dk1"/>
                </a:solidFill>
                <a:latin typeface="Arial"/>
                <a:ea typeface="Arial"/>
                <a:cs typeface="Arial"/>
                <a:sym typeface="Arial"/>
              </a:rPr>
              <a:t>👉🏽  From the description of the business tools used in the company, place the tools in the correct order on the diagram of your document.</a:t>
            </a:r>
            <a:endParaRPr sz="12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GB" sz="1200">
                <a:solidFill>
                  <a:srgbClr val="606060"/>
                </a:solidFill>
                <a:latin typeface="Arial"/>
                <a:ea typeface="Arial"/>
                <a:cs typeface="Arial"/>
                <a:sym typeface="Arial"/>
              </a:rPr>
              <a:t>ℹ️ </a:t>
            </a:r>
            <a:r>
              <a:rPr lang="en-GB" sz="1200">
                <a:solidFill>
                  <a:srgbClr val="333333"/>
                </a:solidFill>
                <a:latin typeface="Arial"/>
                <a:ea typeface="Arial"/>
                <a:cs typeface="Arial"/>
                <a:sym typeface="Arial"/>
              </a:rPr>
              <a:t>At Phenix, we develop many solutions to prevent food waste in supermarkets, bakeries, and the food industry. These solutions mainly rely on a single application. We use Amazon Aurora MySql to store application data and Amplitude to track our user and visitor traffic. We display certain online advertisements with Google Ads, while Oracle Netsuite allows us to manage sales and payment pipelines. CRM and customer service use Salesforce.</a:t>
            </a:r>
            <a:endParaRPr sz="1200">
              <a:solidFill>
                <a:srgbClr val="333333"/>
              </a:solidFill>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5"/>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Phenix </a:t>
            </a:r>
            <a:r>
              <a:rPr i="1" lang="en-GB" sz="2000"/>
              <a:t>(SaaS)</a:t>
            </a:r>
            <a:endParaRPr sz="1300"/>
          </a:p>
          <a:p>
            <a:pPr indent="0" lvl="0" marL="0" rtl="0" algn="l">
              <a:spcBef>
                <a:spcPts val="0"/>
              </a:spcBef>
              <a:spcAft>
                <a:spcPts val="0"/>
              </a:spcAft>
              <a:buNone/>
            </a:pPr>
            <a:r>
              <a:t/>
            </a:r>
            <a:endParaRPr/>
          </a:p>
        </p:txBody>
      </p:sp>
      <p:sp>
        <p:nvSpPr>
          <p:cNvPr id="344" name="Google Shape;344;p35"/>
          <p:cNvSpPr/>
          <p:nvPr/>
        </p:nvSpPr>
        <p:spPr>
          <a:xfrm>
            <a:off x="4399175" y="1779970"/>
            <a:ext cx="702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100">
              <a:solidFill>
                <a:srgbClr val="36A987"/>
              </a:solidFill>
              <a:latin typeface="Inter Light"/>
              <a:ea typeface="Inter Light"/>
              <a:cs typeface="Inter Light"/>
              <a:sym typeface="Inter Light"/>
            </a:endParaRPr>
          </a:p>
        </p:txBody>
      </p:sp>
      <p:cxnSp>
        <p:nvCxnSpPr>
          <p:cNvPr id="345" name="Google Shape;345;p35"/>
          <p:cNvCxnSpPr>
            <a:stCxn id="344" idx="3"/>
            <a:endCxn id="346" idx="1"/>
          </p:cNvCxnSpPr>
          <p:nvPr/>
        </p:nvCxnSpPr>
        <p:spPr>
          <a:xfrm>
            <a:off x="5101175" y="2048170"/>
            <a:ext cx="895500" cy="600"/>
          </a:xfrm>
          <a:prstGeom prst="bentConnector3">
            <a:avLst>
              <a:gd fmla="val 50004" name="adj1"/>
            </a:avLst>
          </a:prstGeom>
          <a:noFill/>
          <a:ln cap="flat" cmpd="sng" w="19050">
            <a:solidFill>
              <a:srgbClr val="FF9652"/>
            </a:solidFill>
            <a:prstDash val="solid"/>
            <a:round/>
            <a:headEnd len="med" w="med" type="none"/>
            <a:tailEnd len="med" w="med" type="stealth"/>
          </a:ln>
        </p:spPr>
      </p:cxnSp>
      <p:sp>
        <p:nvSpPr>
          <p:cNvPr id="347" name="Google Shape;347;p35"/>
          <p:cNvSpPr/>
          <p:nvPr/>
        </p:nvSpPr>
        <p:spPr>
          <a:xfrm rot="-5400000">
            <a:off x="378325" y="2304000"/>
            <a:ext cx="494400" cy="282600"/>
          </a:xfrm>
          <a:prstGeom prst="round2SameRect">
            <a:avLst>
              <a:gd fmla="val 16667" name="adj1"/>
              <a:gd fmla="val 0" name="adj2"/>
            </a:avLst>
          </a:prstGeom>
          <a:solidFill>
            <a:srgbClr val="FF965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Data</a:t>
            </a:r>
            <a:endParaRPr sz="1100">
              <a:solidFill>
                <a:schemeClr val="lt1"/>
              </a:solidFill>
            </a:endParaRPr>
          </a:p>
        </p:txBody>
      </p:sp>
      <p:sp>
        <p:nvSpPr>
          <p:cNvPr id="348" name="Google Shape;348;p35"/>
          <p:cNvSpPr/>
          <p:nvPr/>
        </p:nvSpPr>
        <p:spPr>
          <a:xfrm>
            <a:off x="4381175" y="2352869"/>
            <a:ext cx="73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349" name="Google Shape;349;p35"/>
          <p:cNvSpPr/>
          <p:nvPr/>
        </p:nvSpPr>
        <p:spPr>
          <a:xfrm>
            <a:off x="1655975" y="2354938"/>
            <a:ext cx="8574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350" name="Google Shape;350;p35"/>
          <p:cNvSpPr/>
          <p:nvPr/>
        </p:nvSpPr>
        <p:spPr>
          <a:xfrm rot="-5400000">
            <a:off x="273775" y="2961483"/>
            <a:ext cx="703500" cy="282600"/>
          </a:xfrm>
          <a:prstGeom prst="round2SameRect">
            <a:avLst>
              <a:gd fmla="val 16667" name="adj1"/>
              <a:gd fmla="val 0" name="adj2"/>
            </a:avLst>
          </a:prstGeom>
          <a:solidFill>
            <a:srgbClr val="073763"/>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Service</a:t>
            </a:r>
            <a:endParaRPr sz="1100">
              <a:solidFill>
                <a:schemeClr val="lt1"/>
              </a:solidFill>
            </a:endParaRPr>
          </a:p>
        </p:txBody>
      </p:sp>
      <p:sp>
        <p:nvSpPr>
          <p:cNvPr id="351" name="Google Shape;351;p35"/>
          <p:cNvSpPr/>
          <p:nvPr/>
        </p:nvSpPr>
        <p:spPr>
          <a:xfrm>
            <a:off x="1250150" y="3174575"/>
            <a:ext cx="16377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rgbClr val="1C4587"/>
              </a:solidFill>
              <a:latin typeface="Inter"/>
              <a:ea typeface="Inter"/>
              <a:cs typeface="Inter"/>
              <a:sym typeface="Inter"/>
            </a:endParaRPr>
          </a:p>
        </p:txBody>
      </p:sp>
      <p:sp>
        <p:nvSpPr>
          <p:cNvPr id="352" name="Google Shape;352;p35"/>
          <p:cNvSpPr/>
          <p:nvPr/>
        </p:nvSpPr>
        <p:spPr>
          <a:xfrm>
            <a:off x="2663450" y="2793575"/>
            <a:ext cx="15201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rgbClr val="1C4587"/>
              </a:solidFill>
              <a:latin typeface="Inter"/>
              <a:ea typeface="Inter"/>
              <a:cs typeface="Inter"/>
              <a:sym typeface="Inter"/>
            </a:endParaRPr>
          </a:p>
        </p:txBody>
      </p:sp>
      <p:sp>
        <p:nvSpPr>
          <p:cNvPr id="353" name="Google Shape;353;p35"/>
          <p:cNvSpPr/>
          <p:nvPr/>
        </p:nvSpPr>
        <p:spPr>
          <a:xfrm>
            <a:off x="3563400" y="3116550"/>
            <a:ext cx="1865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rgbClr val="1C4587"/>
              </a:solidFill>
              <a:latin typeface="Inter"/>
              <a:ea typeface="Inter"/>
              <a:cs typeface="Inter"/>
              <a:sym typeface="Inter"/>
            </a:endParaRPr>
          </a:p>
        </p:txBody>
      </p:sp>
      <p:sp>
        <p:nvSpPr>
          <p:cNvPr id="354" name="Google Shape;354;p35"/>
          <p:cNvSpPr/>
          <p:nvPr/>
        </p:nvSpPr>
        <p:spPr>
          <a:xfrm>
            <a:off x="4277550" y="2793575"/>
            <a:ext cx="15816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700">
              <a:solidFill>
                <a:srgbClr val="1C4587"/>
              </a:solidFill>
              <a:latin typeface="Inter"/>
              <a:ea typeface="Inter"/>
              <a:cs typeface="Inter"/>
              <a:sym typeface="Inter"/>
            </a:endParaRPr>
          </a:p>
        </p:txBody>
      </p:sp>
      <p:sp>
        <p:nvSpPr>
          <p:cNvPr id="355" name="Google Shape;355;p35"/>
          <p:cNvSpPr/>
          <p:nvPr/>
        </p:nvSpPr>
        <p:spPr>
          <a:xfrm>
            <a:off x="6388250" y="2793575"/>
            <a:ext cx="2046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700">
              <a:solidFill>
                <a:srgbClr val="1C4587"/>
              </a:solidFill>
              <a:latin typeface="Inter"/>
              <a:ea typeface="Inter"/>
              <a:cs typeface="Inter"/>
              <a:sym typeface="Inter"/>
            </a:endParaRPr>
          </a:p>
        </p:txBody>
      </p:sp>
      <p:sp>
        <p:nvSpPr>
          <p:cNvPr id="356" name="Google Shape;356;p35"/>
          <p:cNvSpPr/>
          <p:nvPr/>
        </p:nvSpPr>
        <p:spPr>
          <a:xfrm>
            <a:off x="5786675" y="3120050"/>
            <a:ext cx="12171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700">
              <a:solidFill>
                <a:srgbClr val="1C4587"/>
              </a:solidFill>
              <a:latin typeface="Inter"/>
              <a:ea typeface="Inter"/>
              <a:cs typeface="Inter"/>
              <a:sym typeface="Inter"/>
            </a:endParaRPr>
          </a:p>
        </p:txBody>
      </p:sp>
      <p:sp>
        <p:nvSpPr>
          <p:cNvPr id="357" name="Google Shape;357;p35"/>
          <p:cNvSpPr/>
          <p:nvPr/>
        </p:nvSpPr>
        <p:spPr>
          <a:xfrm>
            <a:off x="1643637" y="1781073"/>
            <a:ext cx="8574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100">
              <a:solidFill>
                <a:srgbClr val="36A987"/>
              </a:solidFill>
              <a:latin typeface="Inter Light"/>
              <a:ea typeface="Inter Light"/>
              <a:cs typeface="Inter Light"/>
              <a:sym typeface="Inter Light"/>
            </a:endParaRPr>
          </a:p>
        </p:txBody>
      </p:sp>
      <p:sp>
        <p:nvSpPr>
          <p:cNvPr id="358" name="Google Shape;358;p35"/>
          <p:cNvSpPr/>
          <p:nvPr/>
        </p:nvSpPr>
        <p:spPr>
          <a:xfrm>
            <a:off x="3213280" y="1109537"/>
            <a:ext cx="6156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t/>
            </a:r>
            <a:endParaRPr sz="1100">
              <a:solidFill>
                <a:srgbClr val="36A987"/>
              </a:solidFill>
              <a:latin typeface="Inter Light"/>
              <a:ea typeface="Inter Light"/>
              <a:cs typeface="Inter Light"/>
              <a:sym typeface="Inter Light"/>
            </a:endParaRPr>
          </a:p>
        </p:txBody>
      </p:sp>
      <p:sp>
        <p:nvSpPr>
          <p:cNvPr id="359" name="Google Shape;359;p35"/>
          <p:cNvSpPr/>
          <p:nvPr/>
        </p:nvSpPr>
        <p:spPr>
          <a:xfrm>
            <a:off x="3213275" y="795463"/>
            <a:ext cx="615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t/>
            </a:r>
            <a:endParaRPr i="1" sz="500">
              <a:solidFill>
                <a:schemeClr val="lt1"/>
              </a:solidFill>
              <a:latin typeface="Inter"/>
              <a:ea typeface="Inter"/>
              <a:cs typeface="Inter"/>
              <a:sym typeface="Inter"/>
            </a:endParaRPr>
          </a:p>
        </p:txBody>
      </p:sp>
      <p:sp>
        <p:nvSpPr>
          <p:cNvPr id="360" name="Google Shape;360;p35"/>
          <p:cNvSpPr/>
          <p:nvPr/>
        </p:nvSpPr>
        <p:spPr>
          <a:xfrm>
            <a:off x="4350843" y="1109537"/>
            <a:ext cx="7992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100">
              <a:solidFill>
                <a:srgbClr val="36A987"/>
              </a:solidFill>
              <a:latin typeface="Inter Light"/>
              <a:ea typeface="Inter Light"/>
              <a:cs typeface="Inter Light"/>
              <a:sym typeface="Inter Light"/>
            </a:endParaRPr>
          </a:p>
        </p:txBody>
      </p:sp>
      <p:sp>
        <p:nvSpPr>
          <p:cNvPr id="361" name="Google Shape;361;p35"/>
          <p:cNvSpPr/>
          <p:nvPr/>
        </p:nvSpPr>
        <p:spPr>
          <a:xfrm>
            <a:off x="4343854" y="795463"/>
            <a:ext cx="7992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cxnSp>
        <p:nvCxnSpPr>
          <p:cNvPr id="362" name="Google Shape;362;p35"/>
          <p:cNvCxnSpPr>
            <a:stCxn id="360" idx="2"/>
            <a:endCxn id="344" idx="0"/>
          </p:cNvCxnSpPr>
          <p:nvPr/>
        </p:nvCxnSpPr>
        <p:spPr>
          <a:xfrm flipH="1" rot="-5400000">
            <a:off x="4647693" y="1676687"/>
            <a:ext cx="206100" cy="600"/>
          </a:xfrm>
          <a:prstGeom prst="bentConnector3">
            <a:avLst>
              <a:gd fmla="val 49984" name="adj1"/>
            </a:avLst>
          </a:prstGeom>
          <a:noFill/>
          <a:ln cap="flat" cmpd="sng" w="19050">
            <a:solidFill>
              <a:srgbClr val="FF9652"/>
            </a:solidFill>
            <a:prstDash val="solid"/>
            <a:round/>
            <a:headEnd len="med" w="med" type="none"/>
            <a:tailEnd len="med" w="med" type="stealth"/>
          </a:ln>
        </p:spPr>
      </p:cxnSp>
      <p:sp>
        <p:nvSpPr>
          <p:cNvPr id="363" name="Google Shape;363;p35"/>
          <p:cNvSpPr/>
          <p:nvPr/>
        </p:nvSpPr>
        <p:spPr>
          <a:xfrm>
            <a:off x="1710895" y="1109537"/>
            <a:ext cx="7287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100">
              <a:solidFill>
                <a:srgbClr val="36A987"/>
              </a:solidFill>
              <a:latin typeface="Inter Light"/>
              <a:ea typeface="Inter Light"/>
              <a:cs typeface="Inter Light"/>
              <a:sym typeface="Inter Light"/>
            </a:endParaRPr>
          </a:p>
        </p:txBody>
      </p:sp>
      <p:sp>
        <p:nvSpPr>
          <p:cNvPr id="364" name="Google Shape;364;p35"/>
          <p:cNvSpPr/>
          <p:nvPr/>
        </p:nvSpPr>
        <p:spPr>
          <a:xfrm>
            <a:off x="1705055" y="795463"/>
            <a:ext cx="7287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cxnSp>
        <p:nvCxnSpPr>
          <p:cNvPr id="365" name="Google Shape;365;p35"/>
          <p:cNvCxnSpPr>
            <a:stCxn id="363" idx="2"/>
            <a:endCxn id="357" idx="0"/>
          </p:cNvCxnSpPr>
          <p:nvPr/>
        </p:nvCxnSpPr>
        <p:spPr>
          <a:xfrm rot="5400000">
            <a:off x="1970245" y="1675937"/>
            <a:ext cx="207000" cy="3000"/>
          </a:xfrm>
          <a:prstGeom prst="bentConnector3">
            <a:avLst>
              <a:gd fmla="val 50033" name="adj1"/>
            </a:avLst>
          </a:prstGeom>
          <a:noFill/>
          <a:ln cap="flat" cmpd="sng" w="19050">
            <a:solidFill>
              <a:srgbClr val="FF9652"/>
            </a:solidFill>
            <a:prstDash val="solid"/>
            <a:round/>
            <a:headEnd len="med" w="med" type="none"/>
            <a:tailEnd len="med" w="med" type="stealth"/>
          </a:ln>
        </p:spPr>
      </p:cxnSp>
      <p:cxnSp>
        <p:nvCxnSpPr>
          <p:cNvPr id="366" name="Google Shape;366;p35"/>
          <p:cNvCxnSpPr>
            <a:stCxn id="357" idx="3"/>
            <a:endCxn id="344" idx="1"/>
          </p:cNvCxnSpPr>
          <p:nvPr/>
        </p:nvCxnSpPr>
        <p:spPr>
          <a:xfrm flipH="1" rot="10800000">
            <a:off x="2501037" y="2048073"/>
            <a:ext cx="1898100" cy="1200"/>
          </a:xfrm>
          <a:prstGeom prst="bentConnector3">
            <a:avLst>
              <a:gd fmla="val 50001" name="adj1"/>
            </a:avLst>
          </a:prstGeom>
          <a:noFill/>
          <a:ln cap="flat" cmpd="sng" w="19050">
            <a:solidFill>
              <a:srgbClr val="FF9652"/>
            </a:solidFill>
            <a:prstDash val="solid"/>
            <a:round/>
            <a:headEnd len="med" w="med" type="none"/>
            <a:tailEnd len="med" w="med" type="stealth"/>
          </a:ln>
        </p:spPr>
      </p:cxnSp>
      <p:cxnSp>
        <p:nvCxnSpPr>
          <p:cNvPr id="367" name="Google Shape;367;p35"/>
          <p:cNvCxnSpPr>
            <a:stCxn id="358" idx="2"/>
            <a:endCxn id="344" idx="1"/>
          </p:cNvCxnSpPr>
          <p:nvPr/>
        </p:nvCxnSpPr>
        <p:spPr>
          <a:xfrm flipH="1" rot="-5400000">
            <a:off x="3722980" y="1372037"/>
            <a:ext cx="474300" cy="878100"/>
          </a:xfrm>
          <a:prstGeom prst="bentConnector2">
            <a:avLst/>
          </a:prstGeom>
          <a:noFill/>
          <a:ln cap="flat" cmpd="sng" w="19050">
            <a:solidFill>
              <a:srgbClr val="FF9652"/>
            </a:solidFill>
            <a:prstDash val="solid"/>
            <a:round/>
            <a:headEnd len="med" w="med" type="none"/>
            <a:tailEnd len="med" w="med" type="none"/>
          </a:ln>
        </p:spPr>
      </p:cxnSp>
      <p:sp>
        <p:nvSpPr>
          <p:cNvPr id="346" name="Google Shape;346;p35"/>
          <p:cNvSpPr/>
          <p:nvPr/>
        </p:nvSpPr>
        <p:spPr>
          <a:xfrm>
            <a:off x="5996741" y="1779970"/>
            <a:ext cx="5994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100">
              <a:solidFill>
                <a:srgbClr val="36A987"/>
              </a:solidFill>
              <a:latin typeface="Inter Light"/>
              <a:ea typeface="Inter Light"/>
              <a:cs typeface="Inter Light"/>
              <a:sym typeface="Inter Light"/>
            </a:endParaRPr>
          </a:p>
        </p:txBody>
      </p:sp>
      <p:sp>
        <p:nvSpPr>
          <p:cNvPr id="368" name="Google Shape;368;p35"/>
          <p:cNvSpPr/>
          <p:nvPr/>
        </p:nvSpPr>
        <p:spPr>
          <a:xfrm>
            <a:off x="7444463" y="1779975"/>
            <a:ext cx="828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t/>
            </a:r>
            <a:endParaRPr sz="800">
              <a:solidFill>
                <a:srgbClr val="36A987"/>
              </a:solidFill>
              <a:latin typeface="Inter Light"/>
              <a:ea typeface="Inter Light"/>
              <a:cs typeface="Inter Light"/>
              <a:sym typeface="Inter Light"/>
            </a:endParaRPr>
          </a:p>
        </p:txBody>
      </p:sp>
      <p:sp>
        <p:nvSpPr>
          <p:cNvPr id="369" name="Google Shape;369;p35"/>
          <p:cNvSpPr/>
          <p:nvPr/>
        </p:nvSpPr>
        <p:spPr>
          <a:xfrm>
            <a:off x="7451150" y="2352250"/>
            <a:ext cx="8280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cxnSp>
        <p:nvCxnSpPr>
          <p:cNvPr id="370" name="Google Shape;370;p35"/>
          <p:cNvCxnSpPr>
            <a:stCxn id="346" idx="3"/>
            <a:endCxn id="368" idx="1"/>
          </p:cNvCxnSpPr>
          <p:nvPr/>
        </p:nvCxnSpPr>
        <p:spPr>
          <a:xfrm>
            <a:off x="6596141" y="2048170"/>
            <a:ext cx="848400" cy="600"/>
          </a:xfrm>
          <a:prstGeom prst="bentConnector3">
            <a:avLst>
              <a:gd fmla="val 49995" name="adj1"/>
            </a:avLst>
          </a:prstGeom>
          <a:noFill/>
          <a:ln cap="flat" cmpd="sng" w="19050">
            <a:solidFill>
              <a:srgbClr val="FF9652"/>
            </a:solidFill>
            <a:prstDash val="solid"/>
            <a:round/>
            <a:headEnd len="med" w="med" type="none"/>
            <a:tailEnd len="med" w="med" type="stealth"/>
          </a:ln>
        </p:spPr>
      </p:cxnSp>
      <p:sp>
        <p:nvSpPr>
          <p:cNvPr id="371" name="Google Shape;371;p35"/>
          <p:cNvSpPr/>
          <p:nvPr/>
        </p:nvSpPr>
        <p:spPr>
          <a:xfrm>
            <a:off x="5988655" y="1109537"/>
            <a:ext cx="615600" cy="464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t/>
            </a:r>
            <a:endParaRPr sz="1100">
              <a:solidFill>
                <a:srgbClr val="36A987"/>
              </a:solidFill>
              <a:latin typeface="Inter Light"/>
              <a:ea typeface="Inter Light"/>
              <a:cs typeface="Inter Light"/>
              <a:sym typeface="Inter Light"/>
            </a:endParaRPr>
          </a:p>
        </p:txBody>
      </p:sp>
      <p:sp>
        <p:nvSpPr>
          <p:cNvPr id="372" name="Google Shape;372;p35"/>
          <p:cNvSpPr/>
          <p:nvPr/>
        </p:nvSpPr>
        <p:spPr>
          <a:xfrm>
            <a:off x="5988650" y="795463"/>
            <a:ext cx="615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t/>
            </a:r>
            <a:endParaRPr i="1" sz="500">
              <a:solidFill>
                <a:schemeClr val="lt1"/>
              </a:solidFill>
              <a:latin typeface="Inter"/>
              <a:ea typeface="Inter"/>
              <a:cs typeface="Inter"/>
              <a:sym typeface="Inter"/>
            </a:endParaRPr>
          </a:p>
        </p:txBody>
      </p:sp>
      <p:cxnSp>
        <p:nvCxnSpPr>
          <p:cNvPr id="373" name="Google Shape;373;p35"/>
          <p:cNvCxnSpPr>
            <a:stCxn id="371" idx="2"/>
            <a:endCxn id="346" idx="0"/>
          </p:cNvCxnSpPr>
          <p:nvPr/>
        </p:nvCxnSpPr>
        <p:spPr>
          <a:xfrm flipH="1" rot="-5400000">
            <a:off x="6193705" y="1676687"/>
            <a:ext cx="206100" cy="600"/>
          </a:xfrm>
          <a:prstGeom prst="bentConnector3">
            <a:avLst>
              <a:gd fmla="val 49984" name="adj1"/>
            </a:avLst>
          </a:prstGeom>
          <a:noFill/>
          <a:ln cap="flat" cmpd="sng" w="19050">
            <a:solidFill>
              <a:srgbClr val="FF9652"/>
            </a:solidFill>
            <a:prstDash val="solid"/>
            <a:round/>
            <a:headEnd len="med" w="med" type="none"/>
            <a:tailEnd len="med" w="med" type="stealth"/>
          </a:ln>
        </p:spPr>
      </p:cxnSp>
      <p:sp>
        <p:nvSpPr>
          <p:cNvPr id="374" name="Google Shape;374;p35"/>
          <p:cNvSpPr/>
          <p:nvPr/>
        </p:nvSpPr>
        <p:spPr>
          <a:xfrm>
            <a:off x="1291850" y="2793575"/>
            <a:ext cx="1332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rgbClr val="1C4587"/>
              </a:solidFill>
              <a:latin typeface="Inter"/>
              <a:ea typeface="Inter"/>
              <a:cs typeface="Inter"/>
              <a:sym typeface="Inter"/>
            </a:endParaRPr>
          </a:p>
        </p:txBody>
      </p:sp>
      <p:sp>
        <p:nvSpPr>
          <p:cNvPr id="375" name="Google Shape;375;p35"/>
          <p:cNvSpPr/>
          <p:nvPr/>
        </p:nvSpPr>
        <p:spPr>
          <a:xfrm rot="-5400000">
            <a:off x="-45575" y="1326851"/>
            <a:ext cx="1342200" cy="282600"/>
          </a:xfrm>
          <a:prstGeom prst="round2SameRect">
            <a:avLst>
              <a:gd fmla="val 16667" name="adj1"/>
              <a:gd fmla="val 0" name="adj2"/>
            </a:avLst>
          </a:prstGeom>
          <a:solidFill>
            <a:srgbClr val="36A9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Activity model</a:t>
            </a:r>
            <a:endParaRPr sz="1100">
              <a:solidFill>
                <a:schemeClr val="lt1"/>
              </a:solidFill>
            </a:endParaRPr>
          </a:p>
        </p:txBody>
      </p:sp>
      <p:sp>
        <p:nvSpPr>
          <p:cNvPr id="376" name="Google Shape;376;p35"/>
          <p:cNvSpPr/>
          <p:nvPr/>
        </p:nvSpPr>
        <p:spPr>
          <a:xfrm>
            <a:off x="112225" y="4157702"/>
            <a:ext cx="1635300" cy="98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5"/>
          <p:cNvSpPr/>
          <p:nvPr/>
        </p:nvSpPr>
        <p:spPr>
          <a:xfrm>
            <a:off x="200925" y="3539121"/>
            <a:ext cx="8790300" cy="467700"/>
          </a:xfrm>
          <a:prstGeom prst="roundRect">
            <a:avLst>
              <a:gd fmla="val 16667" name="adj"/>
            </a:avLst>
          </a:prstGeom>
          <a:solidFill>
            <a:srgbClr val="D0E0E3"/>
          </a:solidFill>
          <a:ln cap="flat" cmpd="sng" w="28575">
            <a:solidFill>
              <a:srgbClr val="36A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5"/>
          <p:cNvSpPr/>
          <p:nvPr/>
        </p:nvSpPr>
        <p:spPr>
          <a:xfrm>
            <a:off x="200925" y="4084623"/>
            <a:ext cx="8790300" cy="467700"/>
          </a:xfrm>
          <a:prstGeom prst="roundRect">
            <a:avLst>
              <a:gd fmla="val 16667" name="adj"/>
            </a:avLst>
          </a:prstGeom>
          <a:solidFill>
            <a:srgbClr val="CFE2F3"/>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
          <p:cNvSpPr/>
          <p:nvPr/>
        </p:nvSpPr>
        <p:spPr>
          <a:xfrm>
            <a:off x="200925" y="4632253"/>
            <a:ext cx="8790300" cy="467700"/>
          </a:xfrm>
          <a:prstGeom prst="roundRect">
            <a:avLst>
              <a:gd fmla="val 16667" name="adj"/>
            </a:avLst>
          </a:prstGeom>
          <a:solidFill>
            <a:srgbClr val="FCE5CD"/>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35"/>
          <p:cNvGrpSpPr/>
          <p:nvPr/>
        </p:nvGrpSpPr>
        <p:grpSpPr>
          <a:xfrm>
            <a:off x="2791953" y="3538157"/>
            <a:ext cx="615600" cy="464400"/>
            <a:chOff x="3213280" y="1109537"/>
            <a:chExt cx="615600" cy="464400"/>
          </a:xfrm>
        </p:grpSpPr>
        <p:sp>
          <p:nvSpPr>
            <p:cNvPr id="381" name="Google Shape;381;p35"/>
            <p:cNvSpPr/>
            <p:nvPr/>
          </p:nvSpPr>
          <p:spPr>
            <a:xfrm>
              <a:off x="3213280" y="1109537"/>
              <a:ext cx="615600" cy="464400"/>
            </a:xfrm>
            <a:prstGeom prst="roundRect">
              <a:avLst>
                <a:gd fmla="val 16667" name="adj"/>
              </a:avLst>
            </a:prstGeom>
            <a:noFill/>
            <a:ln>
              <a:noFill/>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Ads</a:t>
              </a:r>
              <a:endParaRPr sz="1100">
                <a:solidFill>
                  <a:srgbClr val="36A987"/>
                </a:solidFill>
                <a:latin typeface="Inter Light"/>
                <a:ea typeface="Inter Light"/>
                <a:cs typeface="Inter Light"/>
                <a:sym typeface="Inter Light"/>
              </a:endParaRPr>
            </a:p>
          </p:txBody>
        </p:sp>
        <p:pic>
          <p:nvPicPr>
            <p:cNvPr id="382" name="Google Shape;382;p35"/>
            <p:cNvPicPr preferRelativeResize="0"/>
            <p:nvPr/>
          </p:nvPicPr>
          <p:blipFill>
            <a:blip r:embed="rId3">
              <a:alphaModFix/>
            </a:blip>
            <a:stretch>
              <a:fillRect/>
            </a:stretch>
          </p:blipFill>
          <p:spPr>
            <a:xfrm>
              <a:off x="3390421" y="1148363"/>
              <a:ext cx="261300" cy="261329"/>
            </a:xfrm>
            <a:prstGeom prst="rect">
              <a:avLst/>
            </a:prstGeom>
            <a:noFill/>
            <a:ln>
              <a:noFill/>
            </a:ln>
          </p:spPr>
        </p:pic>
      </p:grpSp>
      <p:grpSp>
        <p:nvGrpSpPr>
          <p:cNvPr id="383" name="Google Shape;383;p35"/>
          <p:cNvGrpSpPr/>
          <p:nvPr/>
        </p:nvGrpSpPr>
        <p:grpSpPr>
          <a:xfrm>
            <a:off x="4726237" y="3538157"/>
            <a:ext cx="799200" cy="464400"/>
            <a:chOff x="4350843" y="1109537"/>
            <a:chExt cx="799200" cy="464400"/>
          </a:xfrm>
        </p:grpSpPr>
        <p:sp>
          <p:nvSpPr>
            <p:cNvPr id="384" name="Google Shape;384;p35"/>
            <p:cNvSpPr/>
            <p:nvPr/>
          </p:nvSpPr>
          <p:spPr>
            <a:xfrm>
              <a:off x="4350843" y="1109537"/>
              <a:ext cx="799200" cy="464400"/>
            </a:xfrm>
            <a:prstGeom prst="roundRect">
              <a:avLst>
                <a:gd fmla="val 16667" name="adj"/>
              </a:avLst>
            </a:prstGeom>
            <a:noFill/>
            <a:ln>
              <a:noFill/>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Payment</a:t>
              </a:r>
              <a:endParaRPr sz="1100">
                <a:solidFill>
                  <a:srgbClr val="36A987"/>
                </a:solidFill>
                <a:latin typeface="Inter Light"/>
                <a:ea typeface="Inter Light"/>
                <a:cs typeface="Inter Light"/>
                <a:sym typeface="Inter Light"/>
              </a:endParaRPr>
            </a:p>
          </p:txBody>
        </p:sp>
        <p:pic>
          <p:nvPicPr>
            <p:cNvPr id="385" name="Google Shape;385;p35"/>
            <p:cNvPicPr preferRelativeResize="0"/>
            <p:nvPr/>
          </p:nvPicPr>
          <p:blipFill>
            <a:blip r:embed="rId4">
              <a:alphaModFix/>
            </a:blip>
            <a:stretch>
              <a:fillRect/>
            </a:stretch>
          </p:blipFill>
          <p:spPr>
            <a:xfrm>
              <a:off x="4669525" y="1168050"/>
              <a:ext cx="248100" cy="221972"/>
            </a:xfrm>
            <a:prstGeom prst="rect">
              <a:avLst/>
            </a:prstGeom>
            <a:noFill/>
            <a:ln>
              <a:noFill/>
            </a:ln>
          </p:spPr>
        </p:pic>
      </p:grpSp>
      <p:grpSp>
        <p:nvGrpSpPr>
          <p:cNvPr id="386" name="Google Shape;386;p35"/>
          <p:cNvGrpSpPr/>
          <p:nvPr/>
        </p:nvGrpSpPr>
        <p:grpSpPr>
          <a:xfrm>
            <a:off x="1626212" y="3502157"/>
            <a:ext cx="857400" cy="536400"/>
            <a:chOff x="1643637" y="1781073"/>
            <a:chExt cx="857400" cy="536400"/>
          </a:xfrm>
        </p:grpSpPr>
        <p:sp>
          <p:nvSpPr>
            <p:cNvPr id="387" name="Google Shape;387;p35"/>
            <p:cNvSpPr/>
            <p:nvPr/>
          </p:nvSpPr>
          <p:spPr>
            <a:xfrm>
              <a:off x="1643637" y="1781073"/>
              <a:ext cx="857400" cy="536400"/>
            </a:xfrm>
            <a:prstGeom prst="roundRect">
              <a:avLst>
                <a:gd fmla="val 16667" name="adj"/>
              </a:avLst>
            </a:prstGeom>
            <a:noFill/>
            <a:ln>
              <a:noFill/>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Product</a:t>
              </a:r>
              <a:endParaRPr sz="1100">
                <a:solidFill>
                  <a:srgbClr val="36A987"/>
                </a:solidFill>
                <a:latin typeface="Inter Light"/>
                <a:ea typeface="Inter Light"/>
                <a:cs typeface="Inter Light"/>
                <a:sym typeface="Inter Light"/>
              </a:endParaRPr>
            </a:p>
          </p:txBody>
        </p:sp>
        <p:pic>
          <p:nvPicPr>
            <p:cNvPr id="388" name="Google Shape;388;p35"/>
            <p:cNvPicPr preferRelativeResize="0"/>
            <p:nvPr/>
          </p:nvPicPr>
          <p:blipFill>
            <a:blip r:embed="rId5">
              <a:alphaModFix/>
            </a:blip>
            <a:stretch>
              <a:fillRect/>
            </a:stretch>
          </p:blipFill>
          <p:spPr>
            <a:xfrm>
              <a:off x="1913347" y="1789123"/>
              <a:ext cx="345600" cy="345600"/>
            </a:xfrm>
            <a:prstGeom prst="rect">
              <a:avLst/>
            </a:prstGeom>
            <a:noFill/>
            <a:ln>
              <a:noFill/>
            </a:ln>
          </p:spPr>
        </p:pic>
      </p:grpSp>
      <p:grpSp>
        <p:nvGrpSpPr>
          <p:cNvPr id="389" name="Google Shape;389;p35"/>
          <p:cNvGrpSpPr/>
          <p:nvPr/>
        </p:nvGrpSpPr>
        <p:grpSpPr>
          <a:xfrm>
            <a:off x="3715895" y="3502157"/>
            <a:ext cx="702000" cy="536400"/>
            <a:chOff x="4399175" y="1779970"/>
            <a:chExt cx="702000" cy="536400"/>
          </a:xfrm>
        </p:grpSpPr>
        <p:sp>
          <p:nvSpPr>
            <p:cNvPr id="390" name="Google Shape;390;p35"/>
            <p:cNvSpPr/>
            <p:nvPr/>
          </p:nvSpPr>
          <p:spPr>
            <a:xfrm>
              <a:off x="4399175" y="1779970"/>
              <a:ext cx="702000" cy="536400"/>
            </a:xfrm>
            <a:prstGeom prst="roundRect">
              <a:avLst>
                <a:gd fmla="val 16667" name="adj"/>
              </a:avLst>
            </a:prstGeom>
            <a:noFill/>
            <a:ln>
              <a:noFill/>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Sales</a:t>
              </a:r>
              <a:endParaRPr sz="1100">
                <a:solidFill>
                  <a:srgbClr val="36A987"/>
                </a:solidFill>
                <a:latin typeface="Inter Light"/>
                <a:ea typeface="Inter Light"/>
                <a:cs typeface="Inter Light"/>
                <a:sym typeface="Inter Light"/>
              </a:endParaRPr>
            </a:p>
          </p:txBody>
        </p:sp>
        <p:pic>
          <p:nvPicPr>
            <p:cNvPr id="391" name="Google Shape;391;p35"/>
            <p:cNvPicPr preferRelativeResize="0"/>
            <p:nvPr/>
          </p:nvPicPr>
          <p:blipFill>
            <a:blip r:embed="rId6">
              <a:alphaModFix/>
            </a:blip>
            <a:stretch>
              <a:fillRect/>
            </a:stretch>
          </p:blipFill>
          <p:spPr>
            <a:xfrm>
              <a:off x="4616242" y="1866072"/>
              <a:ext cx="248100" cy="217503"/>
            </a:xfrm>
            <a:prstGeom prst="rect">
              <a:avLst/>
            </a:prstGeom>
            <a:noFill/>
            <a:ln>
              <a:noFill/>
            </a:ln>
          </p:spPr>
        </p:pic>
      </p:grpSp>
      <p:grpSp>
        <p:nvGrpSpPr>
          <p:cNvPr id="392" name="Google Shape;392;p35"/>
          <p:cNvGrpSpPr/>
          <p:nvPr/>
        </p:nvGrpSpPr>
        <p:grpSpPr>
          <a:xfrm>
            <a:off x="589145" y="3537382"/>
            <a:ext cx="728700" cy="464400"/>
            <a:chOff x="1710895" y="1109537"/>
            <a:chExt cx="728700" cy="464400"/>
          </a:xfrm>
        </p:grpSpPr>
        <p:sp>
          <p:nvSpPr>
            <p:cNvPr id="393" name="Google Shape;393;p35"/>
            <p:cNvSpPr/>
            <p:nvPr/>
          </p:nvSpPr>
          <p:spPr>
            <a:xfrm>
              <a:off x="1710895" y="1109537"/>
              <a:ext cx="728700" cy="464400"/>
            </a:xfrm>
            <a:prstGeom prst="roundRect">
              <a:avLst>
                <a:gd fmla="val 16667" name="adj"/>
              </a:avLst>
            </a:prstGeom>
            <a:noFill/>
            <a:ln>
              <a:noFill/>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Tech</a:t>
              </a:r>
              <a:endParaRPr sz="1100">
                <a:solidFill>
                  <a:srgbClr val="36A987"/>
                </a:solidFill>
                <a:latin typeface="Inter Light"/>
                <a:ea typeface="Inter Light"/>
                <a:cs typeface="Inter Light"/>
                <a:sym typeface="Inter Light"/>
              </a:endParaRPr>
            </a:p>
          </p:txBody>
        </p:sp>
        <p:pic>
          <p:nvPicPr>
            <p:cNvPr id="394" name="Google Shape;394;p35"/>
            <p:cNvPicPr preferRelativeResize="0"/>
            <p:nvPr/>
          </p:nvPicPr>
          <p:blipFill>
            <a:blip r:embed="rId7">
              <a:alphaModFix/>
            </a:blip>
            <a:stretch>
              <a:fillRect/>
            </a:stretch>
          </p:blipFill>
          <p:spPr>
            <a:xfrm>
              <a:off x="1981945" y="1138320"/>
              <a:ext cx="261300" cy="261300"/>
            </a:xfrm>
            <a:prstGeom prst="rect">
              <a:avLst/>
            </a:prstGeom>
            <a:noFill/>
            <a:ln>
              <a:noFill/>
            </a:ln>
          </p:spPr>
        </p:pic>
      </p:grpSp>
      <p:grpSp>
        <p:nvGrpSpPr>
          <p:cNvPr id="395" name="Google Shape;395;p35"/>
          <p:cNvGrpSpPr/>
          <p:nvPr/>
        </p:nvGrpSpPr>
        <p:grpSpPr>
          <a:xfrm>
            <a:off x="5833779" y="3502157"/>
            <a:ext cx="599400" cy="536400"/>
            <a:chOff x="5996741" y="1779970"/>
            <a:chExt cx="599400" cy="536400"/>
          </a:xfrm>
        </p:grpSpPr>
        <p:sp>
          <p:nvSpPr>
            <p:cNvPr id="396" name="Google Shape;396;p35"/>
            <p:cNvSpPr/>
            <p:nvPr/>
          </p:nvSpPr>
          <p:spPr>
            <a:xfrm>
              <a:off x="5996741" y="1779970"/>
              <a:ext cx="599400" cy="536400"/>
            </a:xfrm>
            <a:prstGeom prst="roundRect">
              <a:avLst>
                <a:gd fmla="val 16667" name="adj"/>
              </a:avLst>
            </a:prstGeom>
            <a:noFill/>
            <a:ln>
              <a:noFill/>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Client</a:t>
              </a:r>
              <a:endParaRPr sz="1100">
                <a:solidFill>
                  <a:srgbClr val="36A987"/>
                </a:solidFill>
                <a:latin typeface="Inter Light"/>
                <a:ea typeface="Inter Light"/>
                <a:cs typeface="Inter Light"/>
                <a:sym typeface="Inter Light"/>
              </a:endParaRPr>
            </a:p>
          </p:txBody>
        </p:sp>
        <p:pic>
          <p:nvPicPr>
            <p:cNvPr id="397" name="Google Shape;397;p35"/>
            <p:cNvPicPr preferRelativeResize="0"/>
            <p:nvPr/>
          </p:nvPicPr>
          <p:blipFill>
            <a:blip r:embed="rId8">
              <a:alphaModFix/>
            </a:blip>
            <a:stretch>
              <a:fillRect/>
            </a:stretch>
          </p:blipFill>
          <p:spPr>
            <a:xfrm>
              <a:off x="6141232" y="1835775"/>
              <a:ext cx="310418" cy="278100"/>
            </a:xfrm>
            <a:prstGeom prst="rect">
              <a:avLst/>
            </a:prstGeom>
            <a:noFill/>
            <a:ln>
              <a:noFill/>
            </a:ln>
          </p:spPr>
        </p:pic>
      </p:grpSp>
      <p:grpSp>
        <p:nvGrpSpPr>
          <p:cNvPr id="398" name="Google Shape;398;p35"/>
          <p:cNvGrpSpPr/>
          <p:nvPr/>
        </p:nvGrpSpPr>
        <p:grpSpPr>
          <a:xfrm>
            <a:off x="7665463" y="3502157"/>
            <a:ext cx="828000" cy="536400"/>
            <a:chOff x="7444463" y="1779975"/>
            <a:chExt cx="828000" cy="536400"/>
          </a:xfrm>
        </p:grpSpPr>
        <p:sp>
          <p:nvSpPr>
            <p:cNvPr id="399" name="Google Shape;399;p35"/>
            <p:cNvSpPr/>
            <p:nvPr/>
          </p:nvSpPr>
          <p:spPr>
            <a:xfrm>
              <a:off x="7444463" y="1779975"/>
              <a:ext cx="828000" cy="536400"/>
            </a:xfrm>
            <a:prstGeom prst="roundRect">
              <a:avLst>
                <a:gd fmla="val 16667" name="adj"/>
              </a:avLst>
            </a:prstGeom>
            <a:noFill/>
            <a:ln>
              <a:noFill/>
            </a:ln>
          </p:spPr>
          <p:txBody>
            <a:bodyPr anchorCtr="0" anchor="b" bIns="0" lIns="0" spcFirstLastPara="1" rIns="0" wrap="square" tIns="91425">
              <a:noAutofit/>
            </a:bodyPr>
            <a:lstStyle/>
            <a:p>
              <a:pPr indent="0" lvl="0" marL="0" rtl="0" algn="ctr">
                <a:spcBef>
                  <a:spcPts val="0"/>
                </a:spcBef>
                <a:spcAft>
                  <a:spcPts val="0"/>
                </a:spcAft>
                <a:buClr>
                  <a:schemeClr val="dk1"/>
                </a:buClr>
                <a:buSzPts val="1100"/>
                <a:buFont typeface="Arial"/>
                <a:buNone/>
              </a:pPr>
              <a:r>
                <a:rPr lang="en-GB" sz="800">
                  <a:solidFill>
                    <a:srgbClr val="36A987"/>
                  </a:solidFill>
                  <a:latin typeface="Inter Light"/>
                  <a:ea typeface="Inter Light"/>
                  <a:cs typeface="Inter Light"/>
                  <a:sym typeface="Inter Light"/>
                </a:rPr>
                <a:t>Customer Relations</a:t>
              </a:r>
              <a:endParaRPr sz="800">
                <a:solidFill>
                  <a:srgbClr val="36A987"/>
                </a:solidFill>
                <a:latin typeface="Inter Light"/>
                <a:ea typeface="Inter Light"/>
                <a:cs typeface="Inter Light"/>
                <a:sym typeface="Inter Light"/>
              </a:endParaRPr>
            </a:p>
          </p:txBody>
        </p:sp>
        <p:pic>
          <p:nvPicPr>
            <p:cNvPr id="400" name="Google Shape;400;p35"/>
            <p:cNvPicPr preferRelativeResize="0"/>
            <p:nvPr/>
          </p:nvPicPr>
          <p:blipFill>
            <a:blip r:embed="rId9">
              <a:alphaModFix/>
            </a:blip>
            <a:stretch>
              <a:fillRect/>
            </a:stretch>
          </p:blipFill>
          <p:spPr>
            <a:xfrm>
              <a:off x="7728875" y="1795082"/>
              <a:ext cx="259200" cy="259200"/>
            </a:xfrm>
            <a:prstGeom prst="rect">
              <a:avLst/>
            </a:prstGeom>
            <a:noFill/>
            <a:ln>
              <a:noFill/>
            </a:ln>
          </p:spPr>
        </p:pic>
      </p:grpSp>
      <p:grpSp>
        <p:nvGrpSpPr>
          <p:cNvPr id="401" name="Google Shape;401;p35"/>
          <p:cNvGrpSpPr/>
          <p:nvPr/>
        </p:nvGrpSpPr>
        <p:grpSpPr>
          <a:xfrm>
            <a:off x="6741521" y="3538157"/>
            <a:ext cx="615600" cy="464400"/>
            <a:chOff x="5988655" y="1109537"/>
            <a:chExt cx="615600" cy="464400"/>
          </a:xfrm>
        </p:grpSpPr>
        <p:sp>
          <p:nvSpPr>
            <p:cNvPr id="402" name="Google Shape;402;p35"/>
            <p:cNvSpPr/>
            <p:nvPr/>
          </p:nvSpPr>
          <p:spPr>
            <a:xfrm>
              <a:off x="5988655" y="1109537"/>
              <a:ext cx="615600" cy="464400"/>
            </a:xfrm>
            <a:prstGeom prst="roundRect">
              <a:avLst>
                <a:gd fmla="val 16667" name="adj"/>
              </a:avLst>
            </a:prstGeom>
            <a:noFill/>
            <a:ln>
              <a:noFill/>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Mail</a:t>
              </a:r>
              <a:endParaRPr sz="1100">
                <a:solidFill>
                  <a:srgbClr val="36A987"/>
                </a:solidFill>
                <a:latin typeface="Inter Light"/>
                <a:ea typeface="Inter Light"/>
                <a:cs typeface="Inter Light"/>
                <a:sym typeface="Inter Light"/>
              </a:endParaRPr>
            </a:p>
          </p:txBody>
        </p:sp>
        <p:pic>
          <p:nvPicPr>
            <p:cNvPr id="403" name="Google Shape;403;p35"/>
            <p:cNvPicPr preferRelativeResize="0"/>
            <p:nvPr/>
          </p:nvPicPr>
          <p:blipFill>
            <a:blip r:embed="rId10">
              <a:alphaModFix/>
            </a:blip>
            <a:stretch>
              <a:fillRect/>
            </a:stretch>
          </p:blipFill>
          <p:spPr>
            <a:xfrm>
              <a:off x="6165400" y="1133649"/>
              <a:ext cx="282600" cy="252326"/>
            </a:xfrm>
            <a:prstGeom prst="rect">
              <a:avLst/>
            </a:prstGeom>
            <a:noFill/>
            <a:ln>
              <a:noFill/>
            </a:ln>
          </p:spPr>
        </p:pic>
      </p:grpSp>
      <p:sp>
        <p:nvSpPr>
          <p:cNvPr id="404" name="Google Shape;404;p35"/>
          <p:cNvSpPr/>
          <p:nvPr/>
        </p:nvSpPr>
        <p:spPr>
          <a:xfrm>
            <a:off x="2360542" y="4195417"/>
            <a:ext cx="16377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Product</a:t>
            </a:r>
            <a:endParaRPr b="1" sz="700">
              <a:solidFill>
                <a:srgbClr val="1C4587"/>
              </a:solidFill>
              <a:latin typeface="Inter"/>
              <a:ea typeface="Inter"/>
              <a:cs typeface="Inter"/>
              <a:sym typeface="Inter"/>
            </a:endParaRPr>
          </a:p>
        </p:txBody>
      </p:sp>
      <p:sp>
        <p:nvSpPr>
          <p:cNvPr id="405" name="Google Shape;405;p35"/>
          <p:cNvSpPr/>
          <p:nvPr/>
        </p:nvSpPr>
        <p:spPr>
          <a:xfrm>
            <a:off x="1242458" y="4195417"/>
            <a:ext cx="15201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Media</a:t>
            </a:r>
            <a:endParaRPr b="1" sz="700">
              <a:solidFill>
                <a:srgbClr val="1C4587"/>
              </a:solidFill>
              <a:latin typeface="Inter"/>
              <a:ea typeface="Inter"/>
              <a:cs typeface="Inter"/>
              <a:sym typeface="Inter"/>
            </a:endParaRPr>
          </a:p>
        </p:txBody>
      </p:sp>
      <p:sp>
        <p:nvSpPr>
          <p:cNvPr id="406" name="Google Shape;406;p35"/>
          <p:cNvSpPr/>
          <p:nvPr/>
        </p:nvSpPr>
        <p:spPr>
          <a:xfrm>
            <a:off x="3596225" y="4195417"/>
            <a:ext cx="18654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Sales</a:t>
            </a:r>
            <a:endParaRPr b="1" sz="700">
              <a:solidFill>
                <a:srgbClr val="1C4587"/>
              </a:solidFill>
              <a:latin typeface="Inter"/>
              <a:ea typeface="Inter"/>
              <a:cs typeface="Inter"/>
              <a:sym typeface="Inter"/>
            </a:endParaRPr>
          </a:p>
        </p:txBody>
      </p:sp>
      <p:sp>
        <p:nvSpPr>
          <p:cNvPr id="407" name="Google Shape;407;p35"/>
          <p:cNvSpPr/>
          <p:nvPr/>
        </p:nvSpPr>
        <p:spPr>
          <a:xfrm>
            <a:off x="62875" y="4195417"/>
            <a:ext cx="15816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Finance</a:t>
            </a:r>
            <a:endParaRPr i="1" sz="700">
              <a:solidFill>
                <a:srgbClr val="1C4587"/>
              </a:solidFill>
              <a:latin typeface="Inter"/>
              <a:ea typeface="Inter"/>
              <a:cs typeface="Inter"/>
              <a:sym typeface="Inter"/>
            </a:endParaRPr>
          </a:p>
        </p:txBody>
      </p:sp>
      <p:sp>
        <p:nvSpPr>
          <p:cNvPr id="408" name="Google Shape;408;p35"/>
          <p:cNvSpPr/>
          <p:nvPr/>
        </p:nvSpPr>
        <p:spPr>
          <a:xfrm>
            <a:off x="5989892" y="4195417"/>
            <a:ext cx="20463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Customer success/care</a:t>
            </a:r>
            <a:endParaRPr i="1" sz="700">
              <a:solidFill>
                <a:srgbClr val="1C4587"/>
              </a:solidFill>
              <a:latin typeface="Inter"/>
              <a:ea typeface="Inter"/>
              <a:cs typeface="Inter"/>
              <a:sym typeface="Inter"/>
            </a:endParaRPr>
          </a:p>
        </p:txBody>
      </p:sp>
      <p:sp>
        <p:nvSpPr>
          <p:cNvPr id="409" name="Google Shape;409;p35"/>
          <p:cNvSpPr/>
          <p:nvPr/>
        </p:nvSpPr>
        <p:spPr>
          <a:xfrm>
            <a:off x="7634175" y="4195417"/>
            <a:ext cx="12171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CRM</a:t>
            </a:r>
            <a:endParaRPr i="1" sz="700">
              <a:solidFill>
                <a:srgbClr val="1C4587"/>
              </a:solidFill>
              <a:latin typeface="Inter"/>
              <a:ea typeface="Inter"/>
              <a:cs typeface="Inter"/>
              <a:sym typeface="Inter"/>
            </a:endParaRPr>
          </a:p>
        </p:txBody>
      </p:sp>
      <p:sp>
        <p:nvSpPr>
          <p:cNvPr id="410" name="Google Shape;410;p35"/>
          <p:cNvSpPr/>
          <p:nvPr/>
        </p:nvSpPr>
        <p:spPr>
          <a:xfrm>
            <a:off x="5059608" y="4195417"/>
            <a:ext cx="13323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IT</a:t>
            </a:r>
            <a:endParaRPr b="1" sz="700">
              <a:solidFill>
                <a:srgbClr val="1C4587"/>
              </a:solidFill>
              <a:latin typeface="Inter"/>
              <a:ea typeface="Inter"/>
              <a:cs typeface="Inter"/>
              <a:sym typeface="Inter"/>
            </a:endParaRPr>
          </a:p>
        </p:txBody>
      </p:sp>
      <p:pic>
        <p:nvPicPr>
          <p:cNvPr id="411" name="Google Shape;411;p35"/>
          <p:cNvPicPr preferRelativeResize="0"/>
          <p:nvPr/>
        </p:nvPicPr>
        <p:blipFill rotWithShape="1">
          <a:blip r:embed="rId11">
            <a:alphaModFix/>
          </a:blip>
          <a:srcRect b="11509" l="0" r="0" t="7610"/>
          <a:stretch/>
        </p:blipFill>
        <p:spPr>
          <a:xfrm>
            <a:off x="1764330" y="4739322"/>
            <a:ext cx="282600" cy="228569"/>
          </a:xfrm>
          <a:prstGeom prst="rect">
            <a:avLst/>
          </a:prstGeom>
          <a:noFill/>
          <a:ln>
            <a:noFill/>
          </a:ln>
        </p:spPr>
      </p:pic>
      <p:pic>
        <p:nvPicPr>
          <p:cNvPr id="412" name="Google Shape;412;p35"/>
          <p:cNvPicPr preferRelativeResize="0"/>
          <p:nvPr/>
        </p:nvPicPr>
        <p:blipFill>
          <a:blip r:embed="rId12">
            <a:alphaModFix/>
          </a:blip>
          <a:stretch>
            <a:fillRect/>
          </a:stretch>
        </p:blipFill>
        <p:spPr>
          <a:xfrm>
            <a:off x="3748582" y="4774531"/>
            <a:ext cx="762841" cy="158150"/>
          </a:xfrm>
          <a:prstGeom prst="rect">
            <a:avLst/>
          </a:prstGeom>
          <a:noFill/>
          <a:ln>
            <a:noFill/>
          </a:ln>
        </p:spPr>
      </p:pic>
      <p:pic>
        <p:nvPicPr>
          <p:cNvPr id="413" name="Google Shape;413;p35"/>
          <p:cNvPicPr preferRelativeResize="0"/>
          <p:nvPr/>
        </p:nvPicPr>
        <p:blipFill>
          <a:blip r:embed="rId13">
            <a:alphaModFix/>
          </a:blip>
          <a:stretch>
            <a:fillRect/>
          </a:stretch>
        </p:blipFill>
        <p:spPr>
          <a:xfrm>
            <a:off x="5251579" y="4780206"/>
            <a:ext cx="587242" cy="146800"/>
          </a:xfrm>
          <a:prstGeom prst="rect">
            <a:avLst/>
          </a:prstGeom>
          <a:noFill/>
          <a:ln>
            <a:noFill/>
          </a:ln>
        </p:spPr>
      </p:pic>
      <p:pic>
        <p:nvPicPr>
          <p:cNvPr id="414" name="Google Shape;414;p35"/>
          <p:cNvPicPr preferRelativeResize="0"/>
          <p:nvPr/>
        </p:nvPicPr>
        <p:blipFill rotWithShape="1">
          <a:blip r:embed="rId11">
            <a:alphaModFix/>
          </a:blip>
          <a:srcRect b="11509" l="0" r="0" t="7610"/>
          <a:stretch/>
        </p:blipFill>
        <p:spPr>
          <a:xfrm>
            <a:off x="741574" y="4739322"/>
            <a:ext cx="282600" cy="228569"/>
          </a:xfrm>
          <a:prstGeom prst="rect">
            <a:avLst/>
          </a:prstGeom>
          <a:noFill/>
          <a:ln>
            <a:noFill/>
          </a:ln>
        </p:spPr>
      </p:pic>
      <p:pic>
        <p:nvPicPr>
          <p:cNvPr id="415" name="Google Shape;415;p35"/>
          <p:cNvPicPr preferRelativeResize="0"/>
          <p:nvPr/>
        </p:nvPicPr>
        <p:blipFill>
          <a:blip r:embed="rId13">
            <a:alphaModFix/>
          </a:blip>
          <a:stretch>
            <a:fillRect/>
          </a:stretch>
        </p:blipFill>
        <p:spPr>
          <a:xfrm>
            <a:off x="6578977" y="4780201"/>
            <a:ext cx="587242" cy="146810"/>
          </a:xfrm>
          <a:prstGeom prst="rect">
            <a:avLst/>
          </a:prstGeom>
          <a:noFill/>
          <a:ln>
            <a:noFill/>
          </a:ln>
        </p:spPr>
      </p:pic>
      <p:pic>
        <p:nvPicPr>
          <p:cNvPr id="416" name="Google Shape;416;p35"/>
          <p:cNvPicPr preferRelativeResize="0"/>
          <p:nvPr/>
        </p:nvPicPr>
        <p:blipFill rotWithShape="1">
          <a:blip r:embed="rId14">
            <a:alphaModFix/>
          </a:blip>
          <a:srcRect b="25356" l="0" r="0" t="0"/>
          <a:stretch/>
        </p:blipFill>
        <p:spPr>
          <a:xfrm>
            <a:off x="2787086" y="4750555"/>
            <a:ext cx="221341" cy="206101"/>
          </a:xfrm>
          <a:prstGeom prst="rect">
            <a:avLst/>
          </a:prstGeom>
          <a:noFill/>
          <a:ln>
            <a:noFill/>
          </a:ln>
        </p:spPr>
      </p:pic>
      <p:pic>
        <p:nvPicPr>
          <p:cNvPr id="417" name="Google Shape;417;p35"/>
          <p:cNvPicPr preferRelativeResize="0"/>
          <p:nvPr/>
        </p:nvPicPr>
        <p:blipFill rotWithShape="1">
          <a:blip r:embed="rId15">
            <a:alphaModFix/>
          </a:blip>
          <a:srcRect b="19926" l="4185" r="5020" t="18836"/>
          <a:stretch/>
        </p:blipFill>
        <p:spPr>
          <a:xfrm>
            <a:off x="7906375" y="4761881"/>
            <a:ext cx="655000" cy="183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Manufacturing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7"/>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Circle</a:t>
            </a:r>
            <a:endParaRPr/>
          </a:p>
        </p:txBody>
      </p:sp>
      <p:sp>
        <p:nvSpPr>
          <p:cNvPr id="428" name="Google Shape;428;p37"/>
          <p:cNvSpPr txBox="1"/>
          <p:nvPr>
            <p:ph idx="1" type="body"/>
          </p:nvPr>
        </p:nvSpPr>
        <p:spPr>
          <a:xfrm>
            <a:off x="311700" y="10007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600">
                <a:solidFill>
                  <a:schemeClr val="dk1"/>
                </a:solidFill>
                <a:latin typeface="Arial"/>
                <a:ea typeface="Arial"/>
                <a:cs typeface="Arial"/>
                <a:sym typeface="Arial"/>
              </a:rPr>
              <a:t>Activities</a:t>
            </a:r>
            <a:endParaRPr b="1" sz="16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GB" sz="1200">
                <a:solidFill>
                  <a:schemeClr val="dk1"/>
                </a:solidFill>
                <a:latin typeface="Arial"/>
                <a:ea typeface="Arial"/>
                <a:cs typeface="Arial"/>
                <a:sym typeface="Arial"/>
              </a:rPr>
              <a:t>👉🏽  From the description of the activities in the company, place the different teams and activities in the correct order on the diagram of your document.</a:t>
            </a:r>
            <a:endParaRPr sz="12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GB" sz="1200">
                <a:solidFill>
                  <a:srgbClr val="606060"/>
                </a:solidFill>
                <a:latin typeface="Arial"/>
                <a:ea typeface="Arial"/>
                <a:cs typeface="Arial"/>
                <a:sym typeface="Arial"/>
              </a:rPr>
              <a:t>ℹ️</a:t>
            </a:r>
            <a:r>
              <a:rPr lang="en-GB" sz="1200">
                <a:solidFill>
                  <a:srgbClr val="333333"/>
                </a:solidFill>
                <a:latin typeface="Arial"/>
                <a:ea typeface="Arial"/>
                <a:cs typeface="Arial"/>
                <a:sym typeface="Arial"/>
              </a:rPr>
              <a:t> In manufacturing, the company does not sell any software or resell a product purchased from a supplier. It has a large production activity managed by the operations team in order to manufacture its products. The human resources team helps the production team to recruit the workforce. In addition, production requires both the purchase of raw materials from the procurement team and the support of the R&amp;D department and the R&amp;D team to improve and optimise productivity.</a:t>
            </a:r>
            <a:endParaRPr sz="1200">
              <a:solidFill>
                <a:srgbClr val="333333"/>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GB" sz="1200">
                <a:solidFill>
                  <a:srgbClr val="333333"/>
                </a:solidFill>
                <a:latin typeface="Arial"/>
                <a:ea typeface="Arial"/>
                <a:cs typeface="Arial"/>
                <a:sym typeface="Arial"/>
              </a:rPr>
              <a:t>ℹ️ Manufacturers are primarily B2B businesses. So, even if some ads may be posted online by the media team, attracting new customers rests above all on the sales team who must close the most sales possible. Customers are managed by the Customer Success/Care team which is in charge of customer relations. The Finance team validates payments and assesses the overall profitability of the business.</a:t>
            </a:r>
            <a:endParaRPr sz="1200">
              <a:solidFill>
                <a:srgbClr val="333333"/>
              </a:solidFill>
              <a:latin typeface="Arial"/>
              <a:ea typeface="Arial"/>
              <a:cs typeface="Arial"/>
              <a:sym typeface="Arial"/>
            </a:endParaRPr>
          </a:p>
          <a:p>
            <a:pPr indent="0" lvl="0" marL="0" rtl="0" algn="l">
              <a:spcBef>
                <a:spcPts val="1200"/>
              </a:spcBef>
              <a:spcAft>
                <a:spcPts val="0"/>
              </a:spcAft>
              <a:buNone/>
            </a:pPr>
            <a:r>
              <a:t/>
            </a:r>
            <a:endParaRPr/>
          </a:p>
        </p:txBody>
      </p:sp>
      <p:pic>
        <p:nvPicPr>
          <p:cNvPr id="429" name="Google Shape;429;p37"/>
          <p:cNvPicPr preferRelativeResize="0"/>
          <p:nvPr/>
        </p:nvPicPr>
        <p:blipFill>
          <a:blip r:embed="rId3">
            <a:alphaModFix/>
          </a:blip>
          <a:stretch>
            <a:fillRect/>
          </a:stretch>
        </p:blipFill>
        <p:spPr>
          <a:xfrm>
            <a:off x="6983997" y="181975"/>
            <a:ext cx="1753903" cy="57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8"/>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Circle</a:t>
            </a:r>
            <a:r>
              <a:rPr lang="en-GB"/>
              <a:t> </a:t>
            </a:r>
            <a:r>
              <a:rPr i="1" lang="en-GB"/>
              <a:t>(Manufacturing)</a:t>
            </a:r>
            <a:endParaRPr i="1" sz="1300"/>
          </a:p>
        </p:txBody>
      </p:sp>
      <p:sp>
        <p:nvSpPr>
          <p:cNvPr id="435" name="Google Shape;435;p38"/>
          <p:cNvSpPr/>
          <p:nvPr/>
        </p:nvSpPr>
        <p:spPr>
          <a:xfrm>
            <a:off x="1198775" y="1779970"/>
            <a:ext cx="702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100">
              <a:solidFill>
                <a:srgbClr val="36A987"/>
              </a:solidFill>
              <a:latin typeface="Inter Light"/>
              <a:ea typeface="Inter Light"/>
              <a:cs typeface="Inter Light"/>
              <a:sym typeface="Inter Light"/>
            </a:endParaRPr>
          </a:p>
        </p:txBody>
      </p:sp>
      <p:sp>
        <p:nvSpPr>
          <p:cNvPr id="436" name="Google Shape;436;p38"/>
          <p:cNvSpPr/>
          <p:nvPr/>
        </p:nvSpPr>
        <p:spPr>
          <a:xfrm>
            <a:off x="4008909" y="1038373"/>
            <a:ext cx="7491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t/>
            </a:r>
            <a:endParaRPr sz="1100">
              <a:solidFill>
                <a:srgbClr val="36A987"/>
              </a:solidFill>
              <a:latin typeface="Inter Light"/>
              <a:ea typeface="Inter Light"/>
              <a:cs typeface="Inter Light"/>
              <a:sym typeface="Inter Light"/>
            </a:endParaRPr>
          </a:p>
        </p:txBody>
      </p:sp>
      <p:sp>
        <p:nvSpPr>
          <p:cNvPr id="437" name="Google Shape;437;p38"/>
          <p:cNvSpPr/>
          <p:nvPr/>
        </p:nvSpPr>
        <p:spPr>
          <a:xfrm>
            <a:off x="2070280" y="1038373"/>
            <a:ext cx="6156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t/>
            </a:r>
            <a:endParaRPr sz="1100">
              <a:solidFill>
                <a:srgbClr val="36A987"/>
              </a:solidFill>
              <a:latin typeface="Inter Light"/>
              <a:ea typeface="Inter Light"/>
              <a:cs typeface="Inter Light"/>
              <a:sym typeface="Inter Light"/>
            </a:endParaRPr>
          </a:p>
        </p:txBody>
      </p:sp>
      <p:cxnSp>
        <p:nvCxnSpPr>
          <p:cNvPr id="438" name="Google Shape;438;p38"/>
          <p:cNvCxnSpPr>
            <a:stCxn id="435" idx="3"/>
            <a:endCxn id="439" idx="1"/>
          </p:cNvCxnSpPr>
          <p:nvPr/>
        </p:nvCxnSpPr>
        <p:spPr>
          <a:xfrm>
            <a:off x="1900775" y="2048170"/>
            <a:ext cx="962100" cy="1200"/>
          </a:xfrm>
          <a:prstGeom prst="bentConnector3">
            <a:avLst>
              <a:gd fmla="val 49999" name="adj1"/>
            </a:avLst>
          </a:prstGeom>
          <a:noFill/>
          <a:ln cap="flat" cmpd="sng" w="19050">
            <a:solidFill>
              <a:srgbClr val="FF9652"/>
            </a:solidFill>
            <a:prstDash val="solid"/>
            <a:round/>
            <a:headEnd len="med" w="med" type="none"/>
            <a:tailEnd len="med" w="med" type="stealth"/>
          </a:ln>
        </p:spPr>
      </p:cxnSp>
      <p:cxnSp>
        <p:nvCxnSpPr>
          <p:cNvPr id="440" name="Google Shape;440;p38"/>
          <p:cNvCxnSpPr>
            <a:stCxn id="439" idx="3"/>
            <a:endCxn id="441" idx="1"/>
          </p:cNvCxnSpPr>
          <p:nvPr/>
        </p:nvCxnSpPr>
        <p:spPr>
          <a:xfrm>
            <a:off x="3720237" y="2049273"/>
            <a:ext cx="1266900" cy="600"/>
          </a:xfrm>
          <a:prstGeom prst="bentConnector3">
            <a:avLst>
              <a:gd fmla="val 49998" name="adj1"/>
            </a:avLst>
          </a:prstGeom>
          <a:noFill/>
          <a:ln cap="flat" cmpd="sng" w="19050">
            <a:solidFill>
              <a:srgbClr val="FF9652"/>
            </a:solidFill>
            <a:prstDash val="solid"/>
            <a:round/>
            <a:headEnd len="med" w="med" type="none"/>
            <a:tailEnd len="med" w="med" type="stealth"/>
          </a:ln>
        </p:spPr>
      </p:cxnSp>
      <p:cxnSp>
        <p:nvCxnSpPr>
          <p:cNvPr id="442" name="Google Shape;442;p38"/>
          <p:cNvCxnSpPr>
            <a:stCxn id="436" idx="2"/>
            <a:endCxn id="441" idx="1"/>
          </p:cNvCxnSpPr>
          <p:nvPr/>
        </p:nvCxnSpPr>
        <p:spPr>
          <a:xfrm flipH="1" rot="-5400000">
            <a:off x="4447959" y="1510273"/>
            <a:ext cx="474600" cy="603600"/>
          </a:xfrm>
          <a:prstGeom prst="bentConnector2">
            <a:avLst/>
          </a:prstGeom>
          <a:noFill/>
          <a:ln cap="flat" cmpd="sng" w="19050">
            <a:solidFill>
              <a:srgbClr val="FF9652"/>
            </a:solidFill>
            <a:prstDash val="solid"/>
            <a:round/>
            <a:headEnd len="med" w="med" type="none"/>
            <a:tailEnd len="med" w="med" type="stealth"/>
          </a:ln>
        </p:spPr>
      </p:cxnSp>
      <p:cxnSp>
        <p:nvCxnSpPr>
          <p:cNvPr id="443" name="Google Shape;443;p38"/>
          <p:cNvCxnSpPr>
            <a:stCxn id="437" idx="2"/>
            <a:endCxn id="439" idx="1"/>
          </p:cNvCxnSpPr>
          <p:nvPr/>
        </p:nvCxnSpPr>
        <p:spPr>
          <a:xfrm flipH="1" rot="-5400000">
            <a:off x="2383180" y="1569673"/>
            <a:ext cx="474600" cy="484800"/>
          </a:xfrm>
          <a:prstGeom prst="bentConnector2">
            <a:avLst/>
          </a:prstGeom>
          <a:noFill/>
          <a:ln cap="flat" cmpd="sng" w="19050">
            <a:solidFill>
              <a:srgbClr val="FF9652"/>
            </a:solidFill>
            <a:prstDash val="solid"/>
            <a:round/>
            <a:headEnd len="med" w="med" type="none"/>
            <a:tailEnd len="med" w="med" type="none"/>
          </a:ln>
        </p:spPr>
      </p:cxnSp>
      <p:sp>
        <p:nvSpPr>
          <p:cNvPr id="444" name="Google Shape;444;p38"/>
          <p:cNvSpPr/>
          <p:nvPr/>
        </p:nvSpPr>
        <p:spPr>
          <a:xfrm>
            <a:off x="2853698" y="1038376"/>
            <a:ext cx="8715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100">
              <a:solidFill>
                <a:srgbClr val="36A987"/>
              </a:solidFill>
              <a:latin typeface="Inter Light"/>
              <a:ea typeface="Inter Light"/>
              <a:cs typeface="Inter Light"/>
              <a:sym typeface="Inter Light"/>
            </a:endParaRPr>
          </a:p>
        </p:txBody>
      </p:sp>
      <p:sp>
        <p:nvSpPr>
          <p:cNvPr id="445" name="Google Shape;445;p38"/>
          <p:cNvSpPr/>
          <p:nvPr/>
        </p:nvSpPr>
        <p:spPr>
          <a:xfrm rot="-5400000">
            <a:off x="378325" y="2304000"/>
            <a:ext cx="494400" cy="282600"/>
          </a:xfrm>
          <a:prstGeom prst="round2SameRect">
            <a:avLst>
              <a:gd fmla="val 16667" name="adj1"/>
              <a:gd fmla="val 0" name="adj2"/>
            </a:avLst>
          </a:prstGeom>
          <a:solidFill>
            <a:srgbClr val="FF965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Data</a:t>
            </a:r>
            <a:endParaRPr sz="1100">
              <a:solidFill>
                <a:schemeClr val="lt1"/>
              </a:solidFill>
            </a:endParaRPr>
          </a:p>
        </p:txBody>
      </p:sp>
      <p:cxnSp>
        <p:nvCxnSpPr>
          <p:cNvPr id="446" name="Google Shape;446;p38"/>
          <p:cNvCxnSpPr>
            <a:stCxn id="444" idx="2"/>
            <a:endCxn id="439" idx="0"/>
          </p:cNvCxnSpPr>
          <p:nvPr/>
        </p:nvCxnSpPr>
        <p:spPr>
          <a:xfrm flipH="1" rot="-5400000">
            <a:off x="3187298" y="1676925"/>
            <a:ext cx="206400" cy="2100"/>
          </a:xfrm>
          <a:prstGeom prst="bentConnector3">
            <a:avLst>
              <a:gd fmla="val 49975" name="adj1"/>
            </a:avLst>
          </a:prstGeom>
          <a:noFill/>
          <a:ln cap="flat" cmpd="sng" w="19050">
            <a:solidFill>
              <a:srgbClr val="FF9652"/>
            </a:solidFill>
            <a:prstDash val="solid"/>
            <a:round/>
            <a:headEnd len="med" w="med" type="none"/>
            <a:tailEnd len="med" w="med" type="stealth"/>
          </a:ln>
        </p:spPr>
      </p:cxnSp>
      <p:sp>
        <p:nvSpPr>
          <p:cNvPr id="447" name="Google Shape;447;p38"/>
          <p:cNvSpPr/>
          <p:nvPr/>
        </p:nvSpPr>
        <p:spPr>
          <a:xfrm rot="-5400000">
            <a:off x="273775" y="2961483"/>
            <a:ext cx="703500" cy="282600"/>
          </a:xfrm>
          <a:prstGeom prst="round2SameRect">
            <a:avLst>
              <a:gd fmla="val 16667" name="adj1"/>
              <a:gd fmla="val 0" name="adj2"/>
            </a:avLst>
          </a:prstGeom>
          <a:solidFill>
            <a:srgbClr val="073763"/>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Service</a:t>
            </a:r>
            <a:endParaRPr sz="1100">
              <a:solidFill>
                <a:schemeClr val="lt1"/>
              </a:solidFill>
            </a:endParaRPr>
          </a:p>
        </p:txBody>
      </p:sp>
      <p:sp>
        <p:nvSpPr>
          <p:cNvPr id="448" name="Google Shape;448;p38"/>
          <p:cNvSpPr/>
          <p:nvPr/>
        </p:nvSpPr>
        <p:spPr>
          <a:xfrm>
            <a:off x="942350" y="3120050"/>
            <a:ext cx="11301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rgbClr val="1C4587"/>
              </a:solidFill>
              <a:latin typeface="Inter"/>
              <a:ea typeface="Inter"/>
              <a:cs typeface="Inter"/>
              <a:sym typeface="Inter"/>
            </a:endParaRPr>
          </a:p>
        </p:txBody>
      </p:sp>
      <p:sp>
        <p:nvSpPr>
          <p:cNvPr id="449" name="Google Shape;449;p38"/>
          <p:cNvSpPr/>
          <p:nvPr/>
        </p:nvSpPr>
        <p:spPr>
          <a:xfrm>
            <a:off x="1596650" y="2793575"/>
            <a:ext cx="1214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rgbClr val="1C4587"/>
              </a:solidFill>
              <a:latin typeface="Inter"/>
              <a:ea typeface="Inter"/>
              <a:cs typeface="Inter"/>
              <a:sym typeface="Inter"/>
            </a:endParaRPr>
          </a:p>
        </p:txBody>
      </p:sp>
      <p:sp>
        <p:nvSpPr>
          <p:cNvPr id="450" name="Google Shape;450;p38"/>
          <p:cNvSpPr/>
          <p:nvPr/>
        </p:nvSpPr>
        <p:spPr>
          <a:xfrm>
            <a:off x="2496600" y="3116550"/>
            <a:ext cx="1214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rgbClr val="1C4587"/>
              </a:solidFill>
              <a:latin typeface="Inter"/>
              <a:ea typeface="Inter"/>
              <a:cs typeface="Inter"/>
              <a:sym typeface="Inter"/>
            </a:endParaRPr>
          </a:p>
        </p:txBody>
      </p:sp>
      <p:sp>
        <p:nvSpPr>
          <p:cNvPr id="451" name="Google Shape;451;p38"/>
          <p:cNvSpPr/>
          <p:nvPr/>
        </p:nvSpPr>
        <p:spPr>
          <a:xfrm>
            <a:off x="2825351" y="2793575"/>
            <a:ext cx="1332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700">
              <a:solidFill>
                <a:srgbClr val="1C4587"/>
              </a:solidFill>
              <a:latin typeface="Inter"/>
              <a:ea typeface="Inter"/>
              <a:cs typeface="Inter"/>
              <a:sym typeface="Inter"/>
            </a:endParaRPr>
          </a:p>
        </p:txBody>
      </p:sp>
      <p:sp>
        <p:nvSpPr>
          <p:cNvPr id="452" name="Google Shape;452;p38"/>
          <p:cNvSpPr/>
          <p:nvPr/>
        </p:nvSpPr>
        <p:spPr>
          <a:xfrm>
            <a:off x="4661625" y="2793575"/>
            <a:ext cx="1214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700">
              <a:solidFill>
                <a:srgbClr val="1C4587"/>
              </a:solidFill>
              <a:latin typeface="Inter"/>
              <a:ea typeface="Inter"/>
              <a:cs typeface="Inter"/>
              <a:sym typeface="Inter"/>
            </a:endParaRPr>
          </a:p>
        </p:txBody>
      </p:sp>
      <p:sp>
        <p:nvSpPr>
          <p:cNvPr id="453" name="Google Shape;453;p38"/>
          <p:cNvSpPr/>
          <p:nvPr/>
        </p:nvSpPr>
        <p:spPr>
          <a:xfrm>
            <a:off x="3762475" y="3120050"/>
            <a:ext cx="11844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700">
              <a:solidFill>
                <a:srgbClr val="1C4587"/>
              </a:solidFill>
              <a:latin typeface="Inter"/>
              <a:ea typeface="Inter"/>
              <a:cs typeface="Inter"/>
              <a:sym typeface="Inter"/>
            </a:endParaRPr>
          </a:p>
        </p:txBody>
      </p:sp>
      <p:sp>
        <p:nvSpPr>
          <p:cNvPr id="439" name="Google Shape;439;p38"/>
          <p:cNvSpPr/>
          <p:nvPr/>
        </p:nvSpPr>
        <p:spPr>
          <a:xfrm>
            <a:off x="2862837" y="1781073"/>
            <a:ext cx="8574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Clr>
                <a:schemeClr val="dk1"/>
              </a:buClr>
              <a:buSzPts val="1100"/>
              <a:buFont typeface="Arial"/>
              <a:buNone/>
            </a:pPr>
            <a:r>
              <a:t/>
            </a:r>
            <a:endParaRPr sz="1100">
              <a:solidFill>
                <a:srgbClr val="36A987"/>
              </a:solidFill>
              <a:latin typeface="Inter Light"/>
              <a:ea typeface="Inter Light"/>
              <a:cs typeface="Inter Light"/>
              <a:sym typeface="Inter Light"/>
            </a:endParaRPr>
          </a:p>
        </p:txBody>
      </p:sp>
      <p:sp>
        <p:nvSpPr>
          <p:cNvPr id="454" name="Google Shape;454;p38"/>
          <p:cNvSpPr/>
          <p:nvPr/>
        </p:nvSpPr>
        <p:spPr>
          <a:xfrm>
            <a:off x="4971545" y="1038373"/>
            <a:ext cx="6768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t/>
            </a:r>
            <a:endParaRPr sz="1100">
              <a:solidFill>
                <a:srgbClr val="36A987"/>
              </a:solidFill>
              <a:latin typeface="Inter Light"/>
              <a:ea typeface="Inter Light"/>
              <a:cs typeface="Inter Light"/>
              <a:sym typeface="Inter Light"/>
            </a:endParaRPr>
          </a:p>
        </p:txBody>
      </p:sp>
      <p:sp>
        <p:nvSpPr>
          <p:cNvPr id="441" name="Google Shape;441;p38"/>
          <p:cNvSpPr/>
          <p:nvPr/>
        </p:nvSpPr>
        <p:spPr>
          <a:xfrm>
            <a:off x="4987088" y="1781275"/>
            <a:ext cx="648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t/>
            </a:r>
            <a:endParaRPr sz="1100">
              <a:solidFill>
                <a:srgbClr val="36A987"/>
              </a:solidFill>
              <a:latin typeface="Inter Light"/>
              <a:ea typeface="Inter Light"/>
              <a:cs typeface="Inter Light"/>
              <a:sym typeface="Inter Light"/>
            </a:endParaRPr>
          </a:p>
        </p:txBody>
      </p:sp>
      <p:cxnSp>
        <p:nvCxnSpPr>
          <p:cNvPr id="455" name="Google Shape;455;p38"/>
          <p:cNvCxnSpPr>
            <a:stCxn id="454" idx="2"/>
            <a:endCxn id="441" idx="0"/>
          </p:cNvCxnSpPr>
          <p:nvPr/>
        </p:nvCxnSpPr>
        <p:spPr>
          <a:xfrm flipH="1" rot="-5400000">
            <a:off x="5207345" y="1677373"/>
            <a:ext cx="206400" cy="1200"/>
          </a:xfrm>
          <a:prstGeom prst="bentConnector3">
            <a:avLst>
              <a:gd fmla="val 50025" name="adj1"/>
            </a:avLst>
          </a:prstGeom>
          <a:noFill/>
          <a:ln cap="flat" cmpd="sng" w="19050">
            <a:solidFill>
              <a:srgbClr val="FF9652"/>
            </a:solidFill>
            <a:prstDash val="solid"/>
            <a:round/>
            <a:headEnd len="med" w="med" type="none"/>
            <a:tailEnd len="med" w="med" type="stealth"/>
          </a:ln>
        </p:spPr>
      </p:cxnSp>
      <p:sp>
        <p:nvSpPr>
          <p:cNvPr id="456" name="Google Shape;456;p38"/>
          <p:cNvSpPr/>
          <p:nvPr/>
        </p:nvSpPr>
        <p:spPr>
          <a:xfrm>
            <a:off x="6301541" y="1779970"/>
            <a:ext cx="5994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100">
              <a:solidFill>
                <a:srgbClr val="36A987"/>
              </a:solidFill>
              <a:latin typeface="Inter Light"/>
              <a:ea typeface="Inter Light"/>
              <a:cs typeface="Inter Light"/>
              <a:sym typeface="Inter Light"/>
            </a:endParaRPr>
          </a:p>
        </p:txBody>
      </p:sp>
      <p:sp>
        <p:nvSpPr>
          <p:cNvPr id="457" name="Google Shape;457;p38"/>
          <p:cNvSpPr/>
          <p:nvPr/>
        </p:nvSpPr>
        <p:spPr>
          <a:xfrm>
            <a:off x="7368263" y="1779975"/>
            <a:ext cx="828000" cy="5364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t/>
            </a:r>
            <a:endParaRPr sz="800">
              <a:solidFill>
                <a:srgbClr val="36A987"/>
              </a:solidFill>
              <a:latin typeface="Inter Light"/>
              <a:ea typeface="Inter Light"/>
              <a:cs typeface="Inter Light"/>
              <a:sym typeface="Inter Light"/>
            </a:endParaRPr>
          </a:p>
        </p:txBody>
      </p:sp>
      <p:cxnSp>
        <p:nvCxnSpPr>
          <p:cNvPr id="458" name="Google Shape;458;p38"/>
          <p:cNvCxnSpPr>
            <a:stCxn id="456" idx="3"/>
            <a:endCxn id="457" idx="1"/>
          </p:cNvCxnSpPr>
          <p:nvPr/>
        </p:nvCxnSpPr>
        <p:spPr>
          <a:xfrm>
            <a:off x="6900941" y="2048170"/>
            <a:ext cx="467400" cy="600"/>
          </a:xfrm>
          <a:prstGeom prst="bentConnector3">
            <a:avLst>
              <a:gd fmla="val 49992" name="adj1"/>
            </a:avLst>
          </a:prstGeom>
          <a:noFill/>
          <a:ln cap="flat" cmpd="sng" w="19050">
            <a:solidFill>
              <a:srgbClr val="FF9652"/>
            </a:solidFill>
            <a:prstDash val="solid"/>
            <a:round/>
            <a:headEnd len="med" w="med" type="none"/>
            <a:tailEnd len="med" w="med" type="stealth"/>
          </a:ln>
        </p:spPr>
      </p:cxnSp>
      <p:cxnSp>
        <p:nvCxnSpPr>
          <p:cNvPr id="459" name="Google Shape;459;p38"/>
          <p:cNvCxnSpPr>
            <a:stCxn id="441" idx="3"/>
            <a:endCxn id="456" idx="1"/>
          </p:cNvCxnSpPr>
          <p:nvPr/>
        </p:nvCxnSpPr>
        <p:spPr>
          <a:xfrm flipH="1" rot="10800000">
            <a:off x="5635088" y="2048275"/>
            <a:ext cx="666600" cy="1200"/>
          </a:xfrm>
          <a:prstGeom prst="bentConnector3">
            <a:avLst>
              <a:gd fmla="val 49989" name="adj1"/>
            </a:avLst>
          </a:prstGeom>
          <a:noFill/>
          <a:ln cap="flat" cmpd="sng" w="19050">
            <a:solidFill>
              <a:srgbClr val="FF9652"/>
            </a:solidFill>
            <a:prstDash val="solid"/>
            <a:round/>
            <a:headEnd len="med" w="med" type="none"/>
            <a:tailEnd len="med" w="med" type="stealth"/>
          </a:ln>
        </p:spPr>
      </p:cxnSp>
      <p:sp>
        <p:nvSpPr>
          <p:cNvPr id="460" name="Google Shape;460;p38"/>
          <p:cNvSpPr/>
          <p:nvPr/>
        </p:nvSpPr>
        <p:spPr>
          <a:xfrm>
            <a:off x="4951675" y="3120050"/>
            <a:ext cx="1494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700">
              <a:solidFill>
                <a:srgbClr val="1C4587"/>
              </a:solidFill>
              <a:latin typeface="Inter"/>
              <a:ea typeface="Inter"/>
              <a:cs typeface="Inter"/>
              <a:sym typeface="Inter"/>
            </a:endParaRPr>
          </a:p>
        </p:txBody>
      </p:sp>
      <p:sp>
        <p:nvSpPr>
          <p:cNvPr id="461" name="Google Shape;461;p38"/>
          <p:cNvSpPr/>
          <p:nvPr/>
        </p:nvSpPr>
        <p:spPr>
          <a:xfrm>
            <a:off x="6561825" y="2793575"/>
            <a:ext cx="1740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700">
              <a:solidFill>
                <a:srgbClr val="1C4587"/>
              </a:solidFill>
              <a:latin typeface="Inter"/>
              <a:ea typeface="Inter"/>
              <a:cs typeface="Inter"/>
              <a:sym typeface="Inter"/>
            </a:endParaRPr>
          </a:p>
        </p:txBody>
      </p:sp>
      <p:sp>
        <p:nvSpPr>
          <p:cNvPr id="462" name="Google Shape;462;p38"/>
          <p:cNvSpPr/>
          <p:nvPr/>
        </p:nvSpPr>
        <p:spPr>
          <a:xfrm rot="-5400000">
            <a:off x="-45575" y="1326851"/>
            <a:ext cx="1342200" cy="282600"/>
          </a:xfrm>
          <a:prstGeom prst="round2SameRect">
            <a:avLst>
              <a:gd fmla="val 16667" name="adj1"/>
              <a:gd fmla="val 0" name="adj2"/>
            </a:avLst>
          </a:prstGeom>
          <a:solidFill>
            <a:srgbClr val="36A9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Activity model</a:t>
            </a:r>
            <a:endParaRPr sz="1100">
              <a:solidFill>
                <a:schemeClr val="lt1"/>
              </a:solidFill>
            </a:endParaRPr>
          </a:p>
        </p:txBody>
      </p:sp>
      <p:sp>
        <p:nvSpPr>
          <p:cNvPr id="463" name="Google Shape;463;p38"/>
          <p:cNvSpPr/>
          <p:nvPr/>
        </p:nvSpPr>
        <p:spPr>
          <a:xfrm>
            <a:off x="112225" y="4157702"/>
            <a:ext cx="1635300" cy="98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8"/>
          <p:cNvSpPr/>
          <p:nvPr/>
        </p:nvSpPr>
        <p:spPr>
          <a:xfrm>
            <a:off x="200925" y="3539126"/>
            <a:ext cx="8790300" cy="572700"/>
          </a:xfrm>
          <a:prstGeom prst="roundRect">
            <a:avLst>
              <a:gd fmla="val 16667" name="adj"/>
            </a:avLst>
          </a:prstGeom>
          <a:solidFill>
            <a:srgbClr val="D0E0E3"/>
          </a:solidFill>
          <a:ln cap="flat" cmpd="sng" w="28575">
            <a:solidFill>
              <a:srgbClr val="36A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8"/>
          <p:cNvSpPr/>
          <p:nvPr/>
        </p:nvSpPr>
        <p:spPr>
          <a:xfrm>
            <a:off x="200925" y="4313225"/>
            <a:ext cx="8790300" cy="572700"/>
          </a:xfrm>
          <a:prstGeom prst="roundRect">
            <a:avLst>
              <a:gd fmla="val 16667" name="adj"/>
            </a:avLst>
          </a:prstGeom>
          <a:solidFill>
            <a:srgbClr val="CFE2F3"/>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38"/>
          <p:cNvGrpSpPr/>
          <p:nvPr/>
        </p:nvGrpSpPr>
        <p:grpSpPr>
          <a:xfrm>
            <a:off x="2354470" y="3583674"/>
            <a:ext cx="702000" cy="536400"/>
            <a:chOff x="1198775" y="1779970"/>
            <a:chExt cx="702000" cy="536400"/>
          </a:xfrm>
        </p:grpSpPr>
        <p:sp>
          <p:nvSpPr>
            <p:cNvPr id="467" name="Google Shape;467;p38"/>
            <p:cNvSpPr/>
            <p:nvPr/>
          </p:nvSpPr>
          <p:spPr>
            <a:xfrm>
              <a:off x="1198775" y="1779970"/>
              <a:ext cx="702000" cy="536400"/>
            </a:xfrm>
            <a:prstGeom prst="roundRect">
              <a:avLst>
                <a:gd fmla="val 16667" name="adj"/>
              </a:avLst>
            </a:prstGeom>
            <a:noFill/>
            <a:ln>
              <a:noFill/>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Supply</a:t>
              </a:r>
              <a:endParaRPr sz="1100">
                <a:solidFill>
                  <a:srgbClr val="36A987"/>
                </a:solidFill>
                <a:latin typeface="Inter Light"/>
                <a:ea typeface="Inter Light"/>
                <a:cs typeface="Inter Light"/>
                <a:sym typeface="Inter Light"/>
              </a:endParaRPr>
            </a:p>
          </p:txBody>
        </p:sp>
        <p:pic>
          <p:nvPicPr>
            <p:cNvPr id="468" name="Google Shape;468;p38"/>
            <p:cNvPicPr preferRelativeResize="0"/>
            <p:nvPr/>
          </p:nvPicPr>
          <p:blipFill>
            <a:blip r:embed="rId3">
              <a:alphaModFix/>
            </a:blip>
            <a:stretch>
              <a:fillRect/>
            </a:stretch>
          </p:blipFill>
          <p:spPr>
            <a:xfrm>
              <a:off x="1399550" y="1820345"/>
              <a:ext cx="297850" cy="297850"/>
            </a:xfrm>
            <a:prstGeom prst="rect">
              <a:avLst/>
            </a:prstGeom>
            <a:noFill/>
            <a:ln>
              <a:noFill/>
            </a:ln>
          </p:spPr>
        </p:pic>
      </p:grpSp>
      <p:grpSp>
        <p:nvGrpSpPr>
          <p:cNvPr id="469" name="Google Shape;469;p38"/>
          <p:cNvGrpSpPr/>
          <p:nvPr/>
        </p:nvGrpSpPr>
        <p:grpSpPr>
          <a:xfrm>
            <a:off x="4202809" y="3583674"/>
            <a:ext cx="857400" cy="536400"/>
            <a:chOff x="2862837" y="1781073"/>
            <a:chExt cx="857400" cy="536400"/>
          </a:xfrm>
        </p:grpSpPr>
        <p:sp>
          <p:nvSpPr>
            <p:cNvPr id="470" name="Google Shape;470;p38"/>
            <p:cNvSpPr/>
            <p:nvPr/>
          </p:nvSpPr>
          <p:spPr>
            <a:xfrm>
              <a:off x="2862837" y="1781073"/>
              <a:ext cx="857400" cy="536400"/>
            </a:xfrm>
            <a:prstGeom prst="roundRect">
              <a:avLst>
                <a:gd fmla="val 16667" name="adj"/>
              </a:avLst>
            </a:prstGeom>
            <a:noFill/>
            <a:ln>
              <a:noFill/>
            </a:ln>
          </p:spPr>
          <p:txBody>
            <a:bodyPr anchorCtr="0" anchor="b" bIns="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Clr>
                  <a:schemeClr val="dk1"/>
                </a:buClr>
                <a:buSzPts val="1100"/>
                <a:buFont typeface="Arial"/>
                <a:buNone/>
              </a:pPr>
              <a:r>
                <a:rPr lang="en-GB" sz="1100">
                  <a:solidFill>
                    <a:srgbClr val="36A987"/>
                  </a:solidFill>
                  <a:latin typeface="Inter Light"/>
                  <a:ea typeface="Inter Light"/>
                  <a:cs typeface="Inter Light"/>
                  <a:sym typeface="Inter Light"/>
                </a:rPr>
                <a:t>Production</a:t>
              </a:r>
              <a:endParaRPr sz="1100">
                <a:solidFill>
                  <a:srgbClr val="36A987"/>
                </a:solidFill>
                <a:latin typeface="Inter Light"/>
                <a:ea typeface="Inter Light"/>
                <a:cs typeface="Inter Light"/>
                <a:sym typeface="Inter Light"/>
              </a:endParaRPr>
            </a:p>
          </p:txBody>
        </p:sp>
        <p:pic>
          <p:nvPicPr>
            <p:cNvPr id="471" name="Google Shape;471;p38"/>
            <p:cNvPicPr preferRelativeResize="0"/>
            <p:nvPr/>
          </p:nvPicPr>
          <p:blipFill>
            <a:blip r:embed="rId4">
              <a:alphaModFix/>
            </a:blip>
            <a:stretch>
              <a:fillRect/>
            </a:stretch>
          </p:blipFill>
          <p:spPr>
            <a:xfrm>
              <a:off x="3160900" y="1829974"/>
              <a:ext cx="261300" cy="297269"/>
            </a:xfrm>
            <a:prstGeom prst="rect">
              <a:avLst/>
            </a:prstGeom>
            <a:noFill/>
            <a:ln>
              <a:noFill/>
            </a:ln>
          </p:spPr>
        </p:pic>
      </p:grpSp>
      <p:grpSp>
        <p:nvGrpSpPr>
          <p:cNvPr id="472" name="Google Shape;472;p38"/>
          <p:cNvGrpSpPr/>
          <p:nvPr/>
        </p:nvGrpSpPr>
        <p:grpSpPr>
          <a:xfrm>
            <a:off x="1284350" y="3583674"/>
            <a:ext cx="871500" cy="536400"/>
            <a:chOff x="2853698" y="1038376"/>
            <a:chExt cx="871500" cy="536400"/>
          </a:xfrm>
        </p:grpSpPr>
        <p:sp>
          <p:nvSpPr>
            <p:cNvPr id="473" name="Google Shape;473;p38"/>
            <p:cNvSpPr/>
            <p:nvPr/>
          </p:nvSpPr>
          <p:spPr>
            <a:xfrm>
              <a:off x="2853698" y="1038376"/>
              <a:ext cx="871500" cy="536400"/>
            </a:xfrm>
            <a:prstGeom prst="roundRect">
              <a:avLst>
                <a:gd fmla="val 16667" name="adj"/>
              </a:avLst>
            </a:prstGeom>
            <a:noFill/>
            <a:ln>
              <a:noFill/>
            </a:ln>
          </p:spPr>
          <p:txBody>
            <a:bodyPr anchorCtr="0" anchor="b" bIns="18000" lIns="0" spcFirstLastPara="1" rIns="0" wrap="square" tIns="91425">
              <a:noAutofit/>
            </a:bodyPr>
            <a:lstStyle/>
            <a:p>
              <a:pPr indent="0" lvl="0" marL="0" rtl="0" algn="l">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Recruitment</a:t>
              </a:r>
              <a:endParaRPr sz="1100">
                <a:solidFill>
                  <a:srgbClr val="36A987"/>
                </a:solidFill>
                <a:latin typeface="Inter Light"/>
                <a:ea typeface="Inter Light"/>
                <a:cs typeface="Inter Light"/>
                <a:sym typeface="Inter Light"/>
              </a:endParaRPr>
            </a:p>
          </p:txBody>
        </p:sp>
        <p:pic>
          <p:nvPicPr>
            <p:cNvPr id="474" name="Google Shape;474;p38"/>
            <p:cNvPicPr preferRelativeResize="0"/>
            <p:nvPr/>
          </p:nvPicPr>
          <p:blipFill>
            <a:blip r:embed="rId5">
              <a:alphaModFix/>
            </a:blip>
            <a:stretch>
              <a:fillRect/>
            </a:stretch>
          </p:blipFill>
          <p:spPr>
            <a:xfrm>
              <a:off x="3165384" y="1078771"/>
              <a:ext cx="248100" cy="248100"/>
            </a:xfrm>
            <a:prstGeom prst="rect">
              <a:avLst/>
            </a:prstGeom>
            <a:noFill/>
            <a:ln>
              <a:noFill/>
            </a:ln>
          </p:spPr>
        </p:pic>
      </p:grpSp>
      <p:grpSp>
        <p:nvGrpSpPr>
          <p:cNvPr id="475" name="Google Shape;475;p38"/>
          <p:cNvGrpSpPr/>
          <p:nvPr/>
        </p:nvGrpSpPr>
        <p:grpSpPr>
          <a:xfrm>
            <a:off x="470130" y="3583674"/>
            <a:ext cx="615600" cy="536400"/>
            <a:chOff x="2070280" y="1038373"/>
            <a:chExt cx="615600" cy="536400"/>
          </a:xfrm>
        </p:grpSpPr>
        <p:sp>
          <p:nvSpPr>
            <p:cNvPr id="476" name="Google Shape;476;p38"/>
            <p:cNvSpPr/>
            <p:nvPr/>
          </p:nvSpPr>
          <p:spPr>
            <a:xfrm>
              <a:off x="2070280" y="1038373"/>
              <a:ext cx="615600" cy="536400"/>
            </a:xfrm>
            <a:prstGeom prst="roundRect">
              <a:avLst>
                <a:gd fmla="val 16667" name="adj"/>
              </a:avLst>
            </a:prstGeom>
            <a:noFill/>
            <a:ln>
              <a:noFill/>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R&amp;D</a:t>
              </a:r>
              <a:endParaRPr sz="1100">
                <a:solidFill>
                  <a:srgbClr val="36A987"/>
                </a:solidFill>
                <a:latin typeface="Inter Light"/>
                <a:ea typeface="Inter Light"/>
                <a:cs typeface="Inter Light"/>
                <a:sym typeface="Inter Light"/>
              </a:endParaRPr>
            </a:p>
          </p:txBody>
        </p:sp>
        <p:pic>
          <p:nvPicPr>
            <p:cNvPr id="477" name="Google Shape;477;p38"/>
            <p:cNvPicPr preferRelativeResize="0"/>
            <p:nvPr/>
          </p:nvPicPr>
          <p:blipFill>
            <a:blip r:embed="rId6">
              <a:alphaModFix/>
            </a:blip>
            <a:stretch>
              <a:fillRect/>
            </a:stretch>
          </p:blipFill>
          <p:spPr>
            <a:xfrm>
              <a:off x="2236773" y="1080097"/>
              <a:ext cx="282600" cy="245464"/>
            </a:xfrm>
            <a:prstGeom prst="rect">
              <a:avLst/>
            </a:prstGeom>
            <a:noFill/>
            <a:ln>
              <a:noFill/>
            </a:ln>
          </p:spPr>
        </p:pic>
      </p:grpSp>
      <p:grpSp>
        <p:nvGrpSpPr>
          <p:cNvPr id="478" name="Google Shape;478;p38"/>
          <p:cNvGrpSpPr/>
          <p:nvPr/>
        </p:nvGrpSpPr>
        <p:grpSpPr>
          <a:xfrm>
            <a:off x="3255089" y="3583674"/>
            <a:ext cx="749100" cy="536400"/>
            <a:chOff x="4008909" y="1038373"/>
            <a:chExt cx="749100" cy="536400"/>
          </a:xfrm>
        </p:grpSpPr>
        <p:sp>
          <p:nvSpPr>
            <p:cNvPr id="479" name="Google Shape;479;p38"/>
            <p:cNvSpPr/>
            <p:nvPr/>
          </p:nvSpPr>
          <p:spPr>
            <a:xfrm>
              <a:off x="4008909" y="1038373"/>
              <a:ext cx="749100" cy="536400"/>
            </a:xfrm>
            <a:prstGeom prst="roundRect">
              <a:avLst>
                <a:gd fmla="val 16667" name="adj"/>
              </a:avLst>
            </a:prstGeom>
            <a:noFill/>
            <a:ln>
              <a:noFill/>
            </a:ln>
          </p:spPr>
          <p:txBody>
            <a:bodyPr anchorCtr="0" anchor="b" bIns="1800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Ads</a:t>
              </a:r>
              <a:endParaRPr sz="1100">
                <a:solidFill>
                  <a:srgbClr val="36A987"/>
                </a:solidFill>
                <a:latin typeface="Inter Light"/>
                <a:ea typeface="Inter Light"/>
                <a:cs typeface="Inter Light"/>
                <a:sym typeface="Inter Light"/>
              </a:endParaRPr>
            </a:p>
          </p:txBody>
        </p:sp>
        <p:pic>
          <p:nvPicPr>
            <p:cNvPr id="480" name="Google Shape;480;p38"/>
            <p:cNvPicPr preferRelativeResize="0"/>
            <p:nvPr/>
          </p:nvPicPr>
          <p:blipFill>
            <a:blip r:embed="rId7">
              <a:alphaModFix/>
            </a:blip>
            <a:stretch>
              <a:fillRect/>
            </a:stretch>
          </p:blipFill>
          <p:spPr>
            <a:xfrm>
              <a:off x="4260796" y="1090626"/>
              <a:ext cx="261300" cy="261329"/>
            </a:xfrm>
            <a:prstGeom prst="rect">
              <a:avLst/>
            </a:prstGeom>
            <a:noFill/>
            <a:ln>
              <a:noFill/>
            </a:ln>
          </p:spPr>
        </p:pic>
      </p:grpSp>
      <p:grpSp>
        <p:nvGrpSpPr>
          <p:cNvPr id="481" name="Google Shape;481;p38"/>
          <p:cNvGrpSpPr/>
          <p:nvPr/>
        </p:nvGrpSpPr>
        <p:grpSpPr>
          <a:xfrm>
            <a:off x="7958888" y="3583674"/>
            <a:ext cx="648000" cy="536400"/>
            <a:chOff x="4987088" y="1781275"/>
            <a:chExt cx="648000" cy="536400"/>
          </a:xfrm>
        </p:grpSpPr>
        <p:sp>
          <p:nvSpPr>
            <p:cNvPr id="482" name="Google Shape;482;p38"/>
            <p:cNvSpPr/>
            <p:nvPr/>
          </p:nvSpPr>
          <p:spPr>
            <a:xfrm>
              <a:off x="4987088" y="1781275"/>
              <a:ext cx="648000" cy="536400"/>
            </a:xfrm>
            <a:prstGeom prst="roundRect">
              <a:avLst>
                <a:gd fmla="val 16667" name="adj"/>
              </a:avLst>
            </a:prstGeom>
            <a:noFill/>
            <a:ln>
              <a:noFill/>
            </a:ln>
          </p:spPr>
          <p:txBody>
            <a:bodyPr anchorCtr="0" anchor="b" bIns="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Sales</a:t>
              </a:r>
              <a:endParaRPr sz="1100">
                <a:solidFill>
                  <a:srgbClr val="36A987"/>
                </a:solidFill>
                <a:latin typeface="Inter Light"/>
                <a:ea typeface="Inter Light"/>
                <a:cs typeface="Inter Light"/>
                <a:sym typeface="Inter Light"/>
              </a:endParaRPr>
            </a:p>
          </p:txBody>
        </p:sp>
        <p:pic>
          <p:nvPicPr>
            <p:cNvPr id="483" name="Google Shape;483;p38"/>
            <p:cNvPicPr preferRelativeResize="0"/>
            <p:nvPr/>
          </p:nvPicPr>
          <p:blipFill>
            <a:blip r:embed="rId8">
              <a:alphaModFix/>
            </a:blip>
            <a:stretch>
              <a:fillRect/>
            </a:stretch>
          </p:blipFill>
          <p:spPr>
            <a:xfrm>
              <a:off x="5149642" y="1841827"/>
              <a:ext cx="248100" cy="217503"/>
            </a:xfrm>
            <a:prstGeom prst="rect">
              <a:avLst/>
            </a:prstGeom>
            <a:noFill/>
            <a:ln>
              <a:noFill/>
            </a:ln>
          </p:spPr>
        </p:pic>
      </p:grpSp>
      <p:grpSp>
        <p:nvGrpSpPr>
          <p:cNvPr id="484" name="Google Shape;484;p38"/>
          <p:cNvGrpSpPr/>
          <p:nvPr/>
        </p:nvGrpSpPr>
        <p:grpSpPr>
          <a:xfrm>
            <a:off x="7160868" y="3583674"/>
            <a:ext cx="599400" cy="536400"/>
            <a:chOff x="6301541" y="1779970"/>
            <a:chExt cx="599400" cy="536400"/>
          </a:xfrm>
        </p:grpSpPr>
        <p:sp>
          <p:nvSpPr>
            <p:cNvPr id="485" name="Google Shape;485;p38"/>
            <p:cNvSpPr/>
            <p:nvPr/>
          </p:nvSpPr>
          <p:spPr>
            <a:xfrm>
              <a:off x="6301541" y="1779970"/>
              <a:ext cx="599400" cy="536400"/>
            </a:xfrm>
            <a:prstGeom prst="roundRect">
              <a:avLst>
                <a:gd fmla="val 16667" name="adj"/>
              </a:avLst>
            </a:prstGeom>
            <a:noFill/>
            <a:ln>
              <a:noFill/>
            </a:ln>
          </p:spPr>
          <p:txBody>
            <a:bodyPr anchorCtr="0" anchor="b" bIns="0" lIns="0" spcFirstLastPara="1" rIns="0" wrap="square" tIns="91425">
              <a:noAutofit/>
            </a:bodyPr>
            <a:lstStyle/>
            <a:p>
              <a:pPr indent="0" lvl="0" marL="0" rtl="0" algn="l">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12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Client</a:t>
              </a:r>
              <a:endParaRPr sz="1100">
                <a:solidFill>
                  <a:srgbClr val="36A987"/>
                </a:solidFill>
                <a:latin typeface="Inter Light"/>
                <a:ea typeface="Inter Light"/>
                <a:cs typeface="Inter Light"/>
                <a:sym typeface="Inter Light"/>
              </a:endParaRPr>
            </a:p>
          </p:txBody>
        </p:sp>
        <p:pic>
          <p:nvPicPr>
            <p:cNvPr id="486" name="Google Shape;486;p38"/>
            <p:cNvPicPr preferRelativeResize="0"/>
            <p:nvPr/>
          </p:nvPicPr>
          <p:blipFill>
            <a:blip r:embed="rId9">
              <a:alphaModFix/>
            </a:blip>
            <a:stretch>
              <a:fillRect/>
            </a:stretch>
          </p:blipFill>
          <p:spPr>
            <a:xfrm>
              <a:off x="6446032" y="1835775"/>
              <a:ext cx="310418" cy="278100"/>
            </a:xfrm>
            <a:prstGeom prst="rect">
              <a:avLst/>
            </a:prstGeom>
            <a:noFill/>
            <a:ln>
              <a:noFill/>
            </a:ln>
          </p:spPr>
        </p:pic>
      </p:grpSp>
      <p:grpSp>
        <p:nvGrpSpPr>
          <p:cNvPr id="487" name="Google Shape;487;p38"/>
          <p:cNvGrpSpPr/>
          <p:nvPr/>
        </p:nvGrpSpPr>
        <p:grpSpPr>
          <a:xfrm>
            <a:off x="6134248" y="3583674"/>
            <a:ext cx="828000" cy="536400"/>
            <a:chOff x="7368263" y="1779975"/>
            <a:chExt cx="828000" cy="536400"/>
          </a:xfrm>
        </p:grpSpPr>
        <p:sp>
          <p:nvSpPr>
            <p:cNvPr id="488" name="Google Shape;488;p38"/>
            <p:cNvSpPr/>
            <p:nvPr/>
          </p:nvSpPr>
          <p:spPr>
            <a:xfrm>
              <a:off x="7368263" y="1779975"/>
              <a:ext cx="828000" cy="536400"/>
            </a:xfrm>
            <a:prstGeom prst="roundRect">
              <a:avLst>
                <a:gd fmla="val 16667" name="adj"/>
              </a:avLst>
            </a:prstGeom>
            <a:noFill/>
            <a:ln>
              <a:noFill/>
            </a:ln>
          </p:spPr>
          <p:txBody>
            <a:bodyPr anchorCtr="0" anchor="b" bIns="0" lIns="0" spcFirstLastPara="1" rIns="0" wrap="square" tIns="91425">
              <a:noAutofit/>
            </a:bodyPr>
            <a:lstStyle/>
            <a:p>
              <a:pPr indent="0" lvl="0" marL="0" rtl="0" algn="ctr">
                <a:spcBef>
                  <a:spcPts val="0"/>
                </a:spcBef>
                <a:spcAft>
                  <a:spcPts val="0"/>
                </a:spcAft>
                <a:buClr>
                  <a:schemeClr val="dk1"/>
                </a:buClr>
                <a:buSzPts val="1100"/>
                <a:buFont typeface="Arial"/>
                <a:buNone/>
              </a:pPr>
              <a:r>
                <a:rPr lang="en-GB" sz="800">
                  <a:solidFill>
                    <a:srgbClr val="36A987"/>
                  </a:solidFill>
                  <a:latin typeface="Inter Light"/>
                  <a:ea typeface="Inter Light"/>
                  <a:cs typeface="Inter Light"/>
                  <a:sym typeface="Inter Light"/>
                </a:rPr>
                <a:t>Customer Relations</a:t>
              </a:r>
              <a:endParaRPr sz="800">
                <a:solidFill>
                  <a:srgbClr val="36A987"/>
                </a:solidFill>
                <a:latin typeface="Inter Light"/>
                <a:ea typeface="Inter Light"/>
                <a:cs typeface="Inter Light"/>
                <a:sym typeface="Inter Light"/>
              </a:endParaRPr>
            </a:p>
          </p:txBody>
        </p:sp>
        <p:pic>
          <p:nvPicPr>
            <p:cNvPr id="489" name="Google Shape;489;p38"/>
            <p:cNvPicPr preferRelativeResize="0"/>
            <p:nvPr/>
          </p:nvPicPr>
          <p:blipFill>
            <a:blip r:embed="rId10">
              <a:alphaModFix/>
            </a:blip>
            <a:stretch>
              <a:fillRect/>
            </a:stretch>
          </p:blipFill>
          <p:spPr>
            <a:xfrm>
              <a:off x="7652675" y="1795082"/>
              <a:ext cx="259200" cy="259200"/>
            </a:xfrm>
            <a:prstGeom prst="rect">
              <a:avLst/>
            </a:prstGeom>
            <a:noFill/>
            <a:ln>
              <a:noFill/>
            </a:ln>
          </p:spPr>
        </p:pic>
      </p:grpSp>
      <p:grpSp>
        <p:nvGrpSpPr>
          <p:cNvPr id="490" name="Google Shape;490;p38"/>
          <p:cNvGrpSpPr/>
          <p:nvPr/>
        </p:nvGrpSpPr>
        <p:grpSpPr>
          <a:xfrm>
            <a:off x="5258829" y="3583674"/>
            <a:ext cx="676800" cy="536400"/>
            <a:chOff x="4971545" y="1038373"/>
            <a:chExt cx="676800" cy="536400"/>
          </a:xfrm>
        </p:grpSpPr>
        <p:sp>
          <p:nvSpPr>
            <p:cNvPr id="491" name="Google Shape;491;p38"/>
            <p:cNvSpPr/>
            <p:nvPr/>
          </p:nvSpPr>
          <p:spPr>
            <a:xfrm>
              <a:off x="4971545" y="1038373"/>
              <a:ext cx="676800" cy="536400"/>
            </a:xfrm>
            <a:prstGeom prst="roundRect">
              <a:avLst>
                <a:gd fmla="val 16667" name="adj"/>
              </a:avLst>
            </a:prstGeom>
            <a:noFill/>
            <a:ln>
              <a:noFill/>
            </a:ln>
          </p:spPr>
          <p:txBody>
            <a:bodyPr anchorCtr="0" anchor="b" bIns="18000" lIns="0" spcFirstLastPara="1" rIns="0" wrap="square" tIns="91425">
              <a:noAutofit/>
            </a:bodyPr>
            <a:lstStyle/>
            <a:p>
              <a:pPr indent="0" lvl="0" marL="0" rtl="0" algn="ctr">
                <a:spcBef>
                  <a:spcPts val="0"/>
                </a:spcBef>
                <a:spcAft>
                  <a:spcPts val="0"/>
                </a:spcAft>
                <a:buNone/>
              </a:pPr>
              <a:r>
                <a:rPr lang="en-GB" sz="1100">
                  <a:solidFill>
                    <a:srgbClr val="36A987"/>
                  </a:solidFill>
                  <a:latin typeface="Inter Light"/>
                  <a:ea typeface="Inter Light"/>
                  <a:cs typeface="Inter Light"/>
                  <a:sym typeface="Inter Light"/>
                </a:rPr>
                <a:t>Payment</a:t>
              </a:r>
              <a:endParaRPr sz="1100">
                <a:solidFill>
                  <a:srgbClr val="36A987"/>
                </a:solidFill>
                <a:latin typeface="Inter Light"/>
                <a:ea typeface="Inter Light"/>
                <a:cs typeface="Inter Light"/>
                <a:sym typeface="Inter Light"/>
              </a:endParaRPr>
            </a:p>
          </p:txBody>
        </p:sp>
        <p:pic>
          <p:nvPicPr>
            <p:cNvPr id="492" name="Google Shape;492;p38"/>
            <p:cNvPicPr preferRelativeResize="0"/>
            <p:nvPr/>
          </p:nvPicPr>
          <p:blipFill>
            <a:blip r:embed="rId11">
              <a:alphaModFix/>
            </a:blip>
            <a:stretch>
              <a:fillRect/>
            </a:stretch>
          </p:blipFill>
          <p:spPr>
            <a:xfrm>
              <a:off x="5174076" y="1108861"/>
              <a:ext cx="248100" cy="221972"/>
            </a:xfrm>
            <a:prstGeom prst="rect">
              <a:avLst/>
            </a:prstGeom>
            <a:noFill/>
            <a:ln>
              <a:noFill/>
            </a:ln>
          </p:spPr>
        </p:pic>
      </p:grpSp>
      <p:sp>
        <p:nvSpPr>
          <p:cNvPr id="493" name="Google Shape;493;p38"/>
          <p:cNvSpPr/>
          <p:nvPr/>
        </p:nvSpPr>
        <p:spPr>
          <a:xfrm>
            <a:off x="7661350" y="4482438"/>
            <a:ext cx="11301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Purchase</a:t>
            </a:r>
            <a:endParaRPr b="1" sz="700">
              <a:solidFill>
                <a:srgbClr val="1C4587"/>
              </a:solidFill>
              <a:latin typeface="Inter"/>
              <a:ea typeface="Inter"/>
              <a:cs typeface="Inter"/>
              <a:sym typeface="Inter"/>
            </a:endParaRPr>
          </a:p>
        </p:txBody>
      </p:sp>
      <p:sp>
        <p:nvSpPr>
          <p:cNvPr id="494" name="Google Shape;494;p38"/>
          <p:cNvSpPr/>
          <p:nvPr/>
        </p:nvSpPr>
        <p:spPr>
          <a:xfrm>
            <a:off x="1383250" y="4482438"/>
            <a:ext cx="12144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Research &amp; Development</a:t>
            </a:r>
            <a:endParaRPr b="1" sz="700">
              <a:solidFill>
                <a:srgbClr val="1C4587"/>
              </a:solidFill>
              <a:latin typeface="Inter"/>
              <a:ea typeface="Inter"/>
              <a:cs typeface="Inter"/>
              <a:sym typeface="Inter"/>
            </a:endParaRPr>
          </a:p>
        </p:txBody>
      </p:sp>
      <p:sp>
        <p:nvSpPr>
          <p:cNvPr id="495" name="Google Shape;495;p38"/>
          <p:cNvSpPr/>
          <p:nvPr/>
        </p:nvSpPr>
        <p:spPr>
          <a:xfrm>
            <a:off x="6717300" y="4482438"/>
            <a:ext cx="12144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Operation team</a:t>
            </a:r>
            <a:endParaRPr b="1" sz="700">
              <a:solidFill>
                <a:srgbClr val="1C4587"/>
              </a:solidFill>
              <a:latin typeface="Inter"/>
              <a:ea typeface="Inter"/>
              <a:cs typeface="Inter"/>
              <a:sym typeface="Inter"/>
            </a:endParaRPr>
          </a:p>
        </p:txBody>
      </p:sp>
      <p:sp>
        <p:nvSpPr>
          <p:cNvPr id="496" name="Google Shape;496;p38"/>
          <p:cNvSpPr/>
          <p:nvPr/>
        </p:nvSpPr>
        <p:spPr>
          <a:xfrm>
            <a:off x="2327300" y="4482438"/>
            <a:ext cx="13323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Human resources</a:t>
            </a:r>
            <a:endParaRPr i="1" sz="700">
              <a:solidFill>
                <a:srgbClr val="1C4587"/>
              </a:solidFill>
              <a:latin typeface="Inter"/>
              <a:ea typeface="Inter"/>
              <a:cs typeface="Inter"/>
              <a:sym typeface="Inter"/>
            </a:endParaRPr>
          </a:p>
        </p:txBody>
      </p:sp>
      <p:sp>
        <p:nvSpPr>
          <p:cNvPr id="497" name="Google Shape;497;p38"/>
          <p:cNvSpPr/>
          <p:nvPr/>
        </p:nvSpPr>
        <p:spPr>
          <a:xfrm>
            <a:off x="5773250" y="4482438"/>
            <a:ext cx="12144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Finance</a:t>
            </a:r>
            <a:endParaRPr i="1" sz="700">
              <a:solidFill>
                <a:srgbClr val="1C4587"/>
              </a:solidFill>
              <a:latin typeface="Inter"/>
              <a:ea typeface="Inter"/>
              <a:cs typeface="Inter"/>
              <a:sym typeface="Inter"/>
            </a:endParaRPr>
          </a:p>
        </p:txBody>
      </p:sp>
      <p:sp>
        <p:nvSpPr>
          <p:cNvPr id="498" name="Google Shape;498;p38"/>
          <p:cNvSpPr/>
          <p:nvPr/>
        </p:nvSpPr>
        <p:spPr>
          <a:xfrm>
            <a:off x="3389250" y="4482438"/>
            <a:ext cx="11844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Media</a:t>
            </a:r>
            <a:endParaRPr i="1" sz="700">
              <a:solidFill>
                <a:srgbClr val="1C4587"/>
              </a:solidFill>
              <a:latin typeface="Inter"/>
              <a:ea typeface="Inter"/>
              <a:cs typeface="Inter"/>
              <a:sym typeface="Inter"/>
            </a:endParaRPr>
          </a:p>
        </p:txBody>
      </p:sp>
      <p:sp>
        <p:nvSpPr>
          <p:cNvPr id="499" name="Google Shape;499;p38"/>
          <p:cNvSpPr/>
          <p:nvPr/>
        </p:nvSpPr>
        <p:spPr>
          <a:xfrm>
            <a:off x="159300" y="4482438"/>
            <a:ext cx="14943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Sales</a:t>
            </a:r>
            <a:endParaRPr i="1" sz="700">
              <a:solidFill>
                <a:srgbClr val="1C4587"/>
              </a:solidFill>
              <a:latin typeface="Inter"/>
              <a:ea typeface="Inter"/>
              <a:cs typeface="Inter"/>
              <a:sym typeface="Inter"/>
            </a:endParaRPr>
          </a:p>
        </p:txBody>
      </p:sp>
      <p:sp>
        <p:nvSpPr>
          <p:cNvPr id="500" name="Google Shape;500;p38"/>
          <p:cNvSpPr/>
          <p:nvPr/>
        </p:nvSpPr>
        <p:spPr>
          <a:xfrm>
            <a:off x="4303300" y="4482438"/>
            <a:ext cx="17403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Customer success/care</a:t>
            </a:r>
            <a:endParaRPr i="1" sz="700">
              <a:solidFill>
                <a:srgbClr val="1C4587"/>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5"/>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Instructions</a:t>
            </a:r>
            <a:endParaRPr b="0">
              <a:latin typeface="Inter ExtraLight"/>
              <a:ea typeface="Inter ExtraLight"/>
              <a:cs typeface="Inter ExtraLight"/>
              <a:sym typeface="Inter ExtraLight"/>
            </a:endParaRPr>
          </a:p>
        </p:txBody>
      </p:sp>
      <p:sp>
        <p:nvSpPr>
          <p:cNvPr id="111" name="Google Shape;111;p25"/>
          <p:cNvSpPr txBox="1"/>
          <p:nvPr>
            <p:ph idx="1" type="body"/>
          </p:nvPr>
        </p:nvSpPr>
        <p:spPr>
          <a:xfrm>
            <a:off x="311700" y="1000750"/>
            <a:ext cx="8520600" cy="31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Quickly analyse 3 types of business models:</a:t>
            </a:r>
            <a:endParaRPr sz="1400"/>
          </a:p>
          <a:p>
            <a:pPr indent="-317500" lvl="0" marL="457200" rtl="0" algn="l">
              <a:spcBef>
                <a:spcPts val="0"/>
              </a:spcBef>
              <a:spcAft>
                <a:spcPts val="0"/>
              </a:spcAft>
              <a:buSzPts val="1400"/>
              <a:buChar char="●"/>
            </a:pPr>
            <a:r>
              <a:rPr lang="en-GB" sz="1400"/>
              <a:t>E-commerce</a:t>
            </a:r>
            <a:endParaRPr sz="1400"/>
          </a:p>
          <a:p>
            <a:pPr indent="-317500" lvl="0" marL="457200" rtl="0" algn="l">
              <a:spcBef>
                <a:spcPts val="0"/>
              </a:spcBef>
              <a:spcAft>
                <a:spcPts val="0"/>
              </a:spcAft>
              <a:buSzPts val="1400"/>
              <a:buChar char="●"/>
            </a:pPr>
            <a:r>
              <a:rPr lang="en-GB" sz="1400"/>
              <a:t>SaaS</a:t>
            </a:r>
            <a:endParaRPr sz="1400"/>
          </a:p>
          <a:p>
            <a:pPr indent="-317500" lvl="0" marL="457200" rtl="0" algn="l">
              <a:spcBef>
                <a:spcPts val="0"/>
              </a:spcBef>
              <a:spcAft>
                <a:spcPts val="0"/>
              </a:spcAft>
              <a:buSzPts val="1400"/>
              <a:buChar char="●"/>
            </a:pPr>
            <a:r>
              <a:rPr lang="en-GB" sz="1400"/>
              <a:t>Manufacturing</a:t>
            </a:r>
            <a:endParaRPr sz="1400"/>
          </a:p>
          <a:p>
            <a:pPr indent="0" lvl="0" marL="457200" rtl="0" algn="l">
              <a:spcBef>
                <a:spcPts val="0"/>
              </a:spcBef>
              <a:spcAft>
                <a:spcPts val="0"/>
              </a:spcAft>
              <a:buNone/>
            </a:pPr>
            <a:r>
              <a:t/>
            </a:r>
            <a:endParaRPr sz="1400"/>
          </a:p>
          <a:p>
            <a:pPr indent="0" lvl="0" marL="0" rtl="0" algn="l">
              <a:spcBef>
                <a:spcPts val="0"/>
              </a:spcBef>
              <a:spcAft>
                <a:spcPts val="0"/>
              </a:spcAft>
              <a:buNone/>
            </a:pPr>
            <a:r>
              <a:rPr lang="en-GB" sz="1400"/>
              <a:t>In the descriptive diagram, put in the right place: </a:t>
            </a:r>
            <a:endParaRPr sz="1400"/>
          </a:p>
          <a:p>
            <a:pPr indent="-317500" lvl="0" marL="457200" rtl="0" algn="l">
              <a:spcBef>
                <a:spcPts val="0"/>
              </a:spcBef>
              <a:spcAft>
                <a:spcPts val="0"/>
              </a:spcAft>
              <a:buSzPts val="1400"/>
              <a:buChar char="●"/>
            </a:pPr>
            <a:r>
              <a:rPr lang="en-GB" sz="1400"/>
              <a:t>Activities</a:t>
            </a:r>
            <a:endParaRPr sz="1400"/>
          </a:p>
          <a:p>
            <a:pPr indent="-317500" lvl="0" marL="457200" rtl="0" algn="l">
              <a:spcBef>
                <a:spcPts val="0"/>
              </a:spcBef>
              <a:spcAft>
                <a:spcPts val="0"/>
              </a:spcAft>
              <a:buSzPts val="1400"/>
              <a:buChar char="●"/>
            </a:pPr>
            <a:r>
              <a:rPr lang="en-GB" sz="1400"/>
              <a:t>Services</a:t>
            </a:r>
            <a:endParaRPr sz="1400"/>
          </a:p>
          <a:p>
            <a:pPr indent="-317500" lvl="0" marL="457200" rtl="0" algn="l">
              <a:spcBef>
                <a:spcPts val="0"/>
              </a:spcBef>
              <a:spcAft>
                <a:spcPts val="0"/>
              </a:spcAft>
              <a:buSzPts val="1400"/>
              <a:buChar char="●"/>
            </a:pPr>
            <a:r>
              <a:rPr lang="en-GB" sz="1400"/>
              <a:t>Business tools</a:t>
            </a:r>
            <a:endParaRPr sz="1400"/>
          </a:p>
          <a:p>
            <a:pPr indent="0" lvl="0" marL="45720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E-Commerce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7"/>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Greenweez</a:t>
            </a:r>
            <a:endParaRPr/>
          </a:p>
        </p:txBody>
      </p:sp>
      <p:sp>
        <p:nvSpPr>
          <p:cNvPr id="122" name="Google Shape;122;p27"/>
          <p:cNvSpPr txBox="1"/>
          <p:nvPr>
            <p:ph idx="1" type="body"/>
          </p:nvPr>
        </p:nvSpPr>
        <p:spPr>
          <a:xfrm>
            <a:off x="311700" y="10007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Arial"/>
                <a:ea typeface="Arial"/>
                <a:cs typeface="Arial"/>
                <a:sym typeface="Arial"/>
              </a:rPr>
              <a:t>Activities</a:t>
            </a:r>
            <a:endParaRPr b="1" sz="16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GB" sz="1200">
                <a:solidFill>
                  <a:schemeClr val="dk1"/>
                </a:solidFill>
                <a:latin typeface="Arial"/>
                <a:ea typeface="Arial"/>
                <a:cs typeface="Arial"/>
                <a:sym typeface="Arial"/>
              </a:rPr>
              <a:t>👉🏽  From the description of the activities in the company, place the different teams and activities in the correct order on the diagram of your document.</a:t>
            </a:r>
            <a:endParaRPr sz="12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GB" sz="1200">
                <a:solidFill>
                  <a:srgbClr val="606060"/>
                </a:solidFill>
                <a:latin typeface="Arial"/>
                <a:ea typeface="Arial"/>
                <a:cs typeface="Arial"/>
                <a:sym typeface="Arial"/>
              </a:rPr>
              <a:t>ℹ️</a:t>
            </a:r>
            <a:r>
              <a:rPr lang="en-GB" sz="1200">
                <a:solidFill>
                  <a:srgbClr val="333333"/>
                </a:solidFill>
                <a:latin typeface="Arial"/>
                <a:ea typeface="Arial"/>
                <a:cs typeface="Arial"/>
                <a:sym typeface="Arial"/>
              </a:rPr>
              <a:t> Greenweez is an e-commerce company selling organic products on its website managed by the IT team.</a:t>
            </a:r>
            <a:br>
              <a:rPr lang="en-GB" sz="1200">
                <a:solidFill>
                  <a:srgbClr val="333333"/>
                </a:solidFill>
                <a:latin typeface="Arial"/>
                <a:ea typeface="Arial"/>
                <a:cs typeface="Arial"/>
                <a:sym typeface="Arial"/>
              </a:rPr>
            </a:br>
            <a:r>
              <a:rPr lang="en-GB" sz="1200">
                <a:solidFill>
                  <a:srgbClr val="333333"/>
                </a:solidFill>
                <a:latin typeface="Arial"/>
                <a:ea typeface="Arial"/>
                <a:cs typeface="Arial"/>
                <a:sym typeface="Arial"/>
              </a:rPr>
              <a:t>The media team creates online advertisements to drive traffic; traffic is monitored and optimised by the traffic management team. Then, visitors can create their user account with their email.</a:t>
            </a:r>
            <a:br>
              <a:rPr lang="en-GB" sz="1200">
                <a:solidFill>
                  <a:srgbClr val="333333"/>
                </a:solidFill>
                <a:latin typeface="Arial"/>
                <a:ea typeface="Arial"/>
                <a:cs typeface="Arial"/>
                <a:sym typeface="Arial"/>
              </a:rPr>
            </a:br>
            <a:r>
              <a:rPr lang="en-GB" sz="1200">
                <a:solidFill>
                  <a:srgbClr val="333333"/>
                </a:solidFill>
                <a:latin typeface="Arial"/>
                <a:ea typeface="Arial"/>
                <a:cs typeface="Arial"/>
                <a:sym typeface="Arial"/>
              </a:rPr>
              <a:t>Thus, the CRM (Customer Relationship Management) team can send email campaigns to recommend relevant products and inform about discounts and campaigns created by the marketing team (com’, pricing and merchandising).</a:t>
            </a:r>
            <a:endParaRPr sz="1200">
              <a:solidFill>
                <a:srgbClr val="333333"/>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GB" sz="1200">
                <a:solidFill>
                  <a:srgbClr val="333333"/>
                </a:solidFill>
                <a:latin typeface="Arial"/>
                <a:ea typeface="Arial"/>
                <a:cs typeface="Arial"/>
                <a:sym typeface="Arial"/>
              </a:rPr>
              <a:t>ℹ️ The procurement or purchasing team selects the products. They are also in charge of purchasing and inventory management. The finance team monitors payments and order profitability.</a:t>
            </a:r>
            <a:br>
              <a:rPr lang="en-GB" sz="1200">
                <a:solidFill>
                  <a:srgbClr val="333333"/>
                </a:solidFill>
                <a:latin typeface="Arial"/>
                <a:ea typeface="Arial"/>
                <a:cs typeface="Arial"/>
                <a:sym typeface="Arial"/>
              </a:rPr>
            </a:br>
            <a:r>
              <a:rPr lang="en-GB" sz="1200">
                <a:solidFill>
                  <a:srgbClr val="333333"/>
                </a:solidFill>
                <a:latin typeface="Arial"/>
                <a:ea typeface="Arial"/>
                <a:cs typeface="Arial"/>
                <a:sym typeface="Arial"/>
              </a:rPr>
              <a:t>The operations team is then responsible for shipping and delivering orders. If there is a problem, the customer service team responds to the customer and refunds them if necessary.</a:t>
            </a:r>
            <a:endParaRPr sz="1200">
              <a:solidFill>
                <a:srgbClr val="333333"/>
              </a:solidFill>
              <a:latin typeface="Arial"/>
              <a:ea typeface="Arial"/>
              <a:cs typeface="Arial"/>
              <a:sym typeface="Arial"/>
            </a:endParaRPr>
          </a:p>
          <a:p>
            <a:pPr indent="0" lvl="0" marL="0" rtl="0" algn="l">
              <a:spcBef>
                <a:spcPts val="1200"/>
              </a:spcBef>
              <a:spcAft>
                <a:spcPts val="0"/>
              </a:spcAft>
              <a:buNone/>
            </a:pPr>
            <a:r>
              <a:t/>
            </a:r>
            <a:endParaRPr/>
          </a:p>
        </p:txBody>
      </p:sp>
      <p:pic>
        <p:nvPicPr>
          <p:cNvPr id="123" name="Google Shape;123;p27"/>
          <p:cNvPicPr preferRelativeResize="0"/>
          <p:nvPr/>
        </p:nvPicPr>
        <p:blipFill>
          <a:blip r:embed="rId3">
            <a:alphaModFix/>
          </a:blip>
          <a:stretch>
            <a:fillRect/>
          </a:stretch>
        </p:blipFill>
        <p:spPr>
          <a:xfrm>
            <a:off x="6518150" y="-156325"/>
            <a:ext cx="2314150" cy="1157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8"/>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Greenweez</a:t>
            </a:r>
            <a:endParaRPr/>
          </a:p>
        </p:txBody>
      </p:sp>
      <p:sp>
        <p:nvSpPr>
          <p:cNvPr id="129" name="Google Shape;129;p28"/>
          <p:cNvSpPr txBox="1"/>
          <p:nvPr>
            <p:ph idx="1" type="body"/>
          </p:nvPr>
        </p:nvSpPr>
        <p:spPr>
          <a:xfrm>
            <a:off x="311700" y="10007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chemeClr val="dk1"/>
                </a:solidFill>
                <a:latin typeface="Arial"/>
                <a:ea typeface="Arial"/>
                <a:cs typeface="Arial"/>
                <a:sym typeface="Arial"/>
              </a:rPr>
              <a:t>Business tools</a:t>
            </a:r>
            <a:endParaRPr b="1" sz="1700">
              <a:solidFill>
                <a:schemeClr val="dk1"/>
              </a:solidFill>
              <a:latin typeface="Arial"/>
              <a:ea typeface="Arial"/>
              <a:cs typeface="Arial"/>
              <a:sym typeface="Arial"/>
            </a:endParaRPr>
          </a:p>
          <a:p>
            <a:pPr indent="0" lvl="0" marL="0" rtl="0" algn="l">
              <a:spcBef>
                <a:spcPts val="1200"/>
              </a:spcBef>
              <a:spcAft>
                <a:spcPts val="0"/>
              </a:spcAft>
              <a:buNone/>
            </a:pPr>
            <a:r>
              <a:rPr lang="en-GB">
                <a:solidFill>
                  <a:schemeClr val="dk1"/>
                </a:solidFill>
                <a:latin typeface="Arial"/>
                <a:ea typeface="Arial"/>
                <a:cs typeface="Arial"/>
                <a:sym typeface="Arial"/>
              </a:rPr>
              <a:t>👉🏽  </a:t>
            </a:r>
            <a:r>
              <a:rPr lang="en-GB" sz="1400">
                <a:solidFill>
                  <a:schemeClr val="dk1"/>
                </a:solidFill>
                <a:latin typeface="Arial"/>
                <a:ea typeface="Arial"/>
                <a:cs typeface="Arial"/>
                <a:sym typeface="Arial"/>
              </a:rPr>
              <a:t>From the description of the business tools used in the company, place the tools in the correct order on the diagram of your document.</a:t>
            </a:r>
            <a:endParaRPr sz="1400">
              <a:solidFill>
                <a:schemeClr val="dk1"/>
              </a:solidFill>
              <a:latin typeface="Arial"/>
              <a:ea typeface="Arial"/>
              <a:cs typeface="Arial"/>
              <a:sym typeface="Arial"/>
            </a:endParaRPr>
          </a:p>
          <a:p>
            <a:pPr indent="0" lvl="0" marL="0" rtl="0" algn="l">
              <a:spcBef>
                <a:spcPts val="1200"/>
              </a:spcBef>
              <a:spcAft>
                <a:spcPts val="0"/>
              </a:spcAft>
              <a:buNone/>
            </a:pPr>
            <a:r>
              <a:rPr lang="en-GB" sz="1400">
                <a:solidFill>
                  <a:srgbClr val="333333"/>
                </a:solidFill>
                <a:latin typeface="Arial"/>
                <a:ea typeface="Arial"/>
                <a:cs typeface="Arial"/>
                <a:sym typeface="Arial"/>
              </a:rPr>
              <a:t>ℹ️ Greenweez uses many tools to manage its various activities. Adyen allows payment by credit card while Odoo is used to manage invoices and accounting. AB Tasty is used to optimise the website through AB testing. The product catalog and inventory are tracked by a PIM (Product Information Management) platform called Akeneo. Customer Service uses Salesforce to respond to customer support requests while newsletter emails are sent through Selligent. Online ads are served via Google Ads, Facebook or Criteo. Finally,Shipup provides parcel tracking during transport.</a:t>
            </a:r>
            <a:endParaRPr sz="1600">
              <a:solidFill>
                <a:srgbClr val="333333"/>
              </a:solidFill>
              <a:latin typeface="Arial"/>
              <a:ea typeface="Arial"/>
              <a:cs typeface="Arial"/>
              <a:sym typeface="Arial"/>
            </a:endParaRPr>
          </a:p>
          <a:p>
            <a:pPr indent="0" lvl="0" marL="0" rtl="0" algn="l">
              <a:spcBef>
                <a:spcPts val="1200"/>
              </a:spcBef>
              <a:spcAft>
                <a:spcPts val="0"/>
              </a:spcAft>
              <a:buNone/>
            </a:pPr>
            <a:r>
              <a:t/>
            </a:r>
            <a:endParaRPr/>
          </a:p>
        </p:txBody>
      </p:sp>
      <p:pic>
        <p:nvPicPr>
          <p:cNvPr id="130" name="Google Shape;130;p28"/>
          <p:cNvPicPr preferRelativeResize="0"/>
          <p:nvPr/>
        </p:nvPicPr>
        <p:blipFill>
          <a:blip r:embed="rId3">
            <a:alphaModFix/>
          </a:blip>
          <a:stretch>
            <a:fillRect/>
          </a:stretch>
        </p:blipFill>
        <p:spPr>
          <a:xfrm>
            <a:off x="6518150" y="-156325"/>
            <a:ext cx="2314150" cy="1157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9"/>
          <p:cNvSpPr/>
          <p:nvPr/>
        </p:nvSpPr>
        <p:spPr>
          <a:xfrm>
            <a:off x="112225" y="4157702"/>
            <a:ext cx="1635300" cy="98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9"/>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Greenweez</a:t>
            </a:r>
            <a:r>
              <a:rPr lang="en-GB"/>
              <a:t> </a:t>
            </a:r>
            <a:r>
              <a:rPr i="1" lang="en-GB" sz="2000"/>
              <a:t>(E-commerce)</a:t>
            </a:r>
            <a:endParaRPr i="1" sz="2000"/>
          </a:p>
        </p:txBody>
      </p:sp>
      <p:sp>
        <p:nvSpPr>
          <p:cNvPr id="137" name="Google Shape;137;p29"/>
          <p:cNvSpPr/>
          <p:nvPr/>
        </p:nvSpPr>
        <p:spPr>
          <a:xfrm>
            <a:off x="1099300" y="1106180"/>
            <a:ext cx="423000" cy="5028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900">
              <a:solidFill>
                <a:srgbClr val="36A987"/>
              </a:solidFill>
              <a:latin typeface="Inter Light"/>
              <a:ea typeface="Inter Light"/>
              <a:cs typeface="Inter Light"/>
              <a:sym typeface="Inter Light"/>
            </a:endParaRPr>
          </a:p>
        </p:txBody>
      </p:sp>
      <p:sp>
        <p:nvSpPr>
          <p:cNvPr id="138" name="Google Shape;138;p29"/>
          <p:cNvSpPr/>
          <p:nvPr/>
        </p:nvSpPr>
        <p:spPr>
          <a:xfrm>
            <a:off x="2807914" y="1835340"/>
            <a:ext cx="502200" cy="5061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900">
              <a:solidFill>
                <a:srgbClr val="36A987"/>
              </a:solidFill>
              <a:latin typeface="Inter Light"/>
              <a:ea typeface="Inter Light"/>
              <a:cs typeface="Inter Light"/>
              <a:sym typeface="Inter Light"/>
            </a:endParaRPr>
          </a:p>
        </p:txBody>
      </p:sp>
      <p:sp>
        <p:nvSpPr>
          <p:cNvPr id="139" name="Google Shape;139;p29"/>
          <p:cNvSpPr/>
          <p:nvPr/>
        </p:nvSpPr>
        <p:spPr>
          <a:xfrm>
            <a:off x="4033445" y="1834995"/>
            <a:ext cx="642600" cy="5061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t/>
            </a:r>
            <a:endParaRPr sz="900">
              <a:solidFill>
                <a:srgbClr val="36A987"/>
              </a:solidFill>
              <a:latin typeface="Inter Light"/>
              <a:ea typeface="Inter Light"/>
              <a:cs typeface="Inter Light"/>
              <a:sym typeface="Inter Light"/>
            </a:endParaRPr>
          </a:p>
        </p:txBody>
      </p:sp>
      <p:sp>
        <p:nvSpPr>
          <p:cNvPr id="140" name="Google Shape;140;p29"/>
          <p:cNvSpPr/>
          <p:nvPr/>
        </p:nvSpPr>
        <p:spPr>
          <a:xfrm>
            <a:off x="1409324" y="1835000"/>
            <a:ext cx="653400" cy="5061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800">
                <a:solidFill>
                  <a:srgbClr val="36A987"/>
                </a:solidFill>
                <a:latin typeface="Inter Light"/>
                <a:ea typeface="Inter Light"/>
                <a:cs typeface="Inter Light"/>
                <a:sym typeface="Inter Light"/>
              </a:rPr>
              <a:t>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900">
              <a:solidFill>
                <a:srgbClr val="36A987"/>
              </a:solidFill>
              <a:latin typeface="Inter Light"/>
              <a:ea typeface="Inter Light"/>
              <a:cs typeface="Inter Light"/>
              <a:sym typeface="Inter Light"/>
            </a:endParaRPr>
          </a:p>
        </p:txBody>
      </p:sp>
      <p:sp>
        <p:nvSpPr>
          <p:cNvPr id="141" name="Google Shape;141;p29"/>
          <p:cNvSpPr/>
          <p:nvPr/>
        </p:nvSpPr>
        <p:spPr>
          <a:xfrm>
            <a:off x="5390302" y="1841459"/>
            <a:ext cx="510600" cy="4932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t/>
            </a:r>
            <a:endParaRPr sz="900">
              <a:solidFill>
                <a:srgbClr val="36A987"/>
              </a:solidFill>
              <a:latin typeface="Inter Light"/>
              <a:ea typeface="Inter Light"/>
              <a:cs typeface="Inter Light"/>
              <a:sym typeface="Inter Light"/>
            </a:endParaRPr>
          </a:p>
        </p:txBody>
      </p:sp>
      <p:sp>
        <p:nvSpPr>
          <p:cNvPr id="142" name="Google Shape;142;p29"/>
          <p:cNvSpPr/>
          <p:nvPr/>
        </p:nvSpPr>
        <p:spPr>
          <a:xfrm>
            <a:off x="4069081" y="1105402"/>
            <a:ext cx="571200" cy="5040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t/>
            </a:r>
            <a:endParaRPr sz="800">
              <a:solidFill>
                <a:srgbClr val="36A987"/>
              </a:solidFill>
              <a:latin typeface="Inter Light"/>
              <a:ea typeface="Inter Light"/>
              <a:cs typeface="Inter Light"/>
              <a:sym typeface="Inter Light"/>
            </a:endParaRPr>
          </a:p>
        </p:txBody>
      </p:sp>
      <p:sp>
        <p:nvSpPr>
          <p:cNvPr id="143" name="Google Shape;143;p29"/>
          <p:cNvSpPr/>
          <p:nvPr/>
        </p:nvSpPr>
        <p:spPr>
          <a:xfrm>
            <a:off x="6619639" y="1838907"/>
            <a:ext cx="607800" cy="4983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t/>
            </a:r>
            <a:endParaRPr sz="900">
              <a:solidFill>
                <a:srgbClr val="36A987"/>
              </a:solidFill>
              <a:latin typeface="Inter Light"/>
              <a:ea typeface="Inter Light"/>
              <a:cs typeface="Inter Light"/>
              <a:sym typeface="Inter Light"/>
            </a:endParaRPr>
          </a:p>
        </p:txBody>
      </p:sp>
      <p:cxnSp>
        <p:nvCxnSpPr>
          <p:cNvPr id="144" name="Google Shape;144;p29"/>
          <p:cNvCxnSpPr>
            <a:stCxn id="137" idx="3"/>
            <a:endCxn id="140" idx="0"/>
          </p:cNvCxnSpPr>
          <p:nvPr/>
        </p:nvCxnSpPr>
        <p:spPr>
          <a:xfrm>
            <a:off x="1522300" y="1357580"/>
            <a:ext cx="213600" cy="477300"/>
          </a:xfrm>
          <a:prstGeom prst="bentConnector2">
            <a:avLst/>
          </a:prstGeom>
          <a:noFill/>
          <a:ln cap="flat" cmpd="sng" w="19050">
            <a:solidFill>
              <a:srgbClr val="FF9652"/>
            </a:solidFill>
            <a:prstDash val="solid"/>
            <a:round/>
            <a:headEnd len="med" w="med" type="none"/>
            <a:tailEnd len="med" w="med" type="stealth"/>
          </a:ln>
        </p:spPr>
      </p:cxnSp>
      <p:cxnSp>
        <p:nvCxnSpPr>
          <p:cNvPr id="145" name="Google Shape;145;p29"/>
          <p:cNvCxnSpPr>
            <a:stCxn id="140" idx="3"/>
            <a:endCxn id="138" idx="1"/>
          </p:cNvCxnSpPr>
          <p:nvPr/>
        </p:nvCxnSpPr>
        <p:spPr>
          <a:xfrm>
            <a:off x="2062724" y="2088050"/>
            <a:ext cx="745200" cy="600"/>
          </a:xfrm>
          <a:prstGeom prst="bentConnector3">
            <a:avLst>
              <a:gd fmla="val 49998" name="adj1"/>
            </a:avLst>
          </a:prstGeom>
          <a:noFill/>
          <a:ln cap="flat" cmpd="sng" w="19050">
            <a:solidFill>
              <a:srgbClr val="FF9652"/>
            </a:solidFill>
            <a:prstDash val="solid"/>
            <a:round/>
            <a:headEnd len="med" w="med" type="none"/>
            <a:tailEnd len="med" w="med" type="stealth"/>
          </a:ln>
        </p:spPr>
      </p:cxnSp>
      <p:cxnSp>
        <p:nvCxnSpPr>
          <p:cNvPr id="146" name="Google Shape;146;p29"/>
          <p:cNvCxnSpPr>
            <a:stCxn id="139" idx="3"/>
            <a:endCxn id="141" idx="1"/>
          </p:cNvCxnSpPr>
          <p:nvPr/>
        </p:nvCxnSpPr>
        <p:spPr>
          <a:xfrm>
            <a:off x="4676045" y="2088045"/>
            <a:ext cx="714300" cy="600"/>
          </a:xfrm>
          <a:prstGeom prst="bentConnector3">
            <a:avLst>
              <a:gd fmla="val 50002" name="adj1"/>
            </a:avLst>
          </a:prstGeom>
          <a:noFill/>
          <a:ln cap="flat" cmpd="sng" w="19050">
            <a:solidFill>
              <a:srgbClr val="FF9652"/>
            </a:solidFill>
            <a:prstDash val="solid"/>
            <a:round/>
            <a:headEnd len="med" w="med" type="none"/>
            <a:tailEnd len="med" w="med" type="stealth"/>
          </a:ln>
        </p:spPr>
      </p:cxnSp>
      <p:cxnSp>
        <p:nvCxnSpPr>
          <p:cNvPr id="147" name="Google Shape;147;p29"/>
          <p:cNvCxnSpPr>
            <a:stCxn id="148" idx="2"/>
            <a:endCxn id="141" idx="0"/>
          </p:cNvCxnSpPr>
          <p:nvPr/>
        </p:nvCxnSpPr>
        <p:spPr>
          <a:xfrm flipH="1" rot="-5400000">
            <a:off x="5537782" y="1733130"/>
            <a:ext cx="216000" cy="600"/>
          </a:xfrm>
          <a:prstGeom prst="bentConnector3">
            <a:avLst>
              <a:gd fmla="val 50010" name="adj1"/>
            </a:avLst>
          </a:prstGeom>
          <a:noFill/>
          <a:ln cap="flat" cmpd="sng" w="19050">
            <a:solidFill>
              <a:srgbClr val="FF9652"/>
            </a:solidFill>
            <a:prstDash val="solid"/>
            <a:round/>
            <a:headEnd len="med" w="med" type="none"/>
            <a:tailEnd len="med" w="med" type="stealth"/>
          </a:ln>
        </p:spPr>
      </p:cxnSp>
      <p:cxnSp>
        <p:nvCxnSpPr>
          <p:cNvPr id="149" name="Google Shape;149;p29"/>
          <p:cNvCxnSpPr>
            <a:stCxn id="141" idx="3"/>
            <a:endCxn id="143" idx="1"/>
          </p:cNvCxnSpPr>
          <p:nvPr/>
        </p:nvCxnSpPr>
        <p:spPr>
          <a:xfrm>
            <a:off x="5900902" y="2088059"/>
            <a:ext cx="718800" cy="600"/>
          </a:xfrm>
          <a:prstGeom prst="bentConnector3">
            <a:avLst>
              <a:gd fmla="val 50004" name="adj1"/>
            </a:avLst>
          </a:prstGeom>
          <a:noFill/>
          <a:ln cap="flat" cmpd="sng" w="19050">
            <a:solidFill>
              <a:srgbClr val="FF9652"/>
            </a:solidFill>
            <a:prstDash val="solid"/>
            <a:round/>
            <a:headEnd len="med" w="med" type="none"/>
            <a:tailEnd len="med" w="med" type="stealth"/>
          </a:ln>
        </p:spPr>
      </p:cxnSp>
      <p:cxnSp>
        <p:nvCxnSpPr>
          <p:cNvPr id="150" name="Google Shape;150;p29"/>
          <p:cNvCxnSpPr>
            <a:stCxn id="142" idx="2"/>
            <a:endCxn id="139" idx="0"/>
          </p:cNvCxnSpPr>
          <p:nvPr/>
        </p:nvCxnSpPr>
        <p:spPr>
          <a:xfrm flipH="1" rot="-5400000">
            <a:off x="4242181" y="1721902"/>
            <a:ext cx="225600" cy="600"/>
          </a:xfrm>
          <a:prstGeom prst="bentConnector3">
            <a:avLst>
              <a:gd fmla="val 50002" name="adj1"/>
            </a:avLst>
          </a:prstGeom>
          <a:noFill/>
          <a:ln cap="flat" cmpd="sng" w="19050">
            <a:solidFill>
              <a:srgbClr val="FF9652"/>
            </a:solidFill>
            <a:prstDash val="solid"/>
            <a:round/>
            <a:headEnd len="med" w="med" type="none"/>
            <a:tailEnd len="med" w="med" type="stealth"/>
          </a:ln>
        </p:spPr>
      </p:cxnSp>
      <p:cxnSp>
        <p:nvCxnSpPr>
          <p:cNvPr id="151" name="Google Shape;151;p29"/>
          <p:cNvCxnSpPr>
            <a:stCxn id="152" idx="2"/>
            <a:endCxn id="153" idx="0"/>
          </p:cNvCxnSpPr>
          <p:nvPr/>
        </p:nvCxnSpPr>
        <p:spPr>
          <a:xfrm flipH="1" rot="-5400000">
            <a:off x="8189188" y="1721939"/>
            <a:ext cx="225300" cy="600"/>
          </a:xfrm>
          <a:prstGeom prst="bentConnector3">
            <a:avLst>
              <a:gd fmla="val 50028" name="adj1"/>
            </a:avLst>
          </a:prstGeom>
          <a:noFill/>
          <a:ln cap="flat" cmpd="sng" w="19050">
            <a:solidFill>
              <a:srgbClr val="FF9652"/>
            </a:solidFill>
            <a:prstDash val="solid"/>
            <a:round/>
            <a:headEnd len="med" w="med" type="stealth"/>
            <a:tailEnd len="med" w="med" type="none"/>
          </a:ln>
        </p:spPr>
      </p:cxnSp>
      <p:cxnSp>
        <p:nvCxnSpPr>
          <p:cNvPr id="154" name="Google Shape;154;p29"/>
          <p:cNvCxnSpPr>
            <a:stCxn id="143" idx="3"/>
            <a:endCxn id="153" idx="1"/>
          </p:cNvCxnSpPr>
          <p:nvPr/>
        </p:nvCxnSpPr>
        <p:spPr>
          <a:xfrm>
            <a:off x="7227439" y="2088057"/>
            <a:ext cx="730800" cy="600"/>
          </a:xfrm>
          <a:prstGeom prst="bentConnector3">
            <a:avLst>
              <a:gd fmla="val 50009" name="adj1"/>
            </a:avLst>
          </a:prstGeom>
          <a:noFill/>
          <a:ln cap="flat" cmpd="sng" w="19050">
            <a:solidFill>
              <a:srgbClr val="FF9652"/>
            </a:solidFill>
            <a:prstDash val="solid"/>
            <a:round/>
            <a:headEnd len="med" w="med" type="none"/>
            <a:tailEnd len="med" w="med" type="stealth"/>
          </a:ln>
        </p:spPr>
      </p:cxnSp>
      <p:sp>
        <p:nvSpPr>
          <p:cNvPr id="155" name="Google Shape;155;p29"/>
          <p:cNvSpPr/>
          <p:nvPr/>
        </p:nvSpPr>
        <p:spPr>
          <a:xfrm>
            <a:off x="2809021" y="1105402"/>
            <a:ext cx="500100" cy="5040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l">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900">
              <a:solidFill>
                <a:srgbClr val="36A987"/>
              </a:solidFill>
              <a:latin typeface="Inter Light"/>
              <a:ea typeface="Inter Light"/>
              <a:cs typeface="Inter Light"/>
              <a:sym typeface="Inter Light"/>
            </a:endParaRPr>
          </a:p>
        </p:txBody>
      </p:sp>
      <p:sp>
        <p:nvSpPr>
          <p:cNvPr id="152" name="Google Shape;152;p29"/>
          <p:cNvSpPr/>
          <p:nvPr/>
        </p:nvSpPr>
        <p:spPr>
          <a:xfrm>
            <a:off x="8010838" y="1105589"/>
            <a:ext cx="581400" cy="5040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t/>
            </a:r>
            <a:endParaRPr sz="800">
              <a:solidFill>
                <a:srgbClr val="36A987"/>
              </a:solidFill>
              <a:latin typeface="Inter Light"/>
              <a:ea typeface="Inter Light"/>
              <a:cs typeface="Inter Light"/>
              <a:sym typeface="Inter Light"/>
            </a:endParaRPr>
          </a:p>
        </p:txBody>
      </p:sp>
      <p:sp>
        <p:nvSpPr>
          <p:cNvPr id="156" name="Google Shape;156;p29"/>
          <p:cNvSpPr/>
          <p:nvPr/>
        </p:nvSpPr>
        <p:spPr>
          <a:xfrm rot="-5400000">
            <a:off x="-45575" y="1326851"/>
            <a:ext cx="1342200" cy="282600"/>
          </a:xfrm>
          <a:prstGeom prst="round2SameRect">
            <a:avLst>
              <a:gd fmla="val 16667" name="adj1"/>
              <a:gd fmla="val 0" name="adj2"/>
            </a:avLst>
          </a:prstGeom>
          <a:solidFill>
            <a:srgbClr val="36A9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lt1"/>
                </a:solidFill>
              </a:rPr>
              <a:t>Activity model</a:t>
            </a:r>
            <a:endParaRPr sz="1100">
              <a:solidFill>
                <a:schemeClr val="lt1"/>
              </a:solidFill>
            </a:endParaRPr>
          </a:p>
        </p:txBody>
      </p:sp>
      <p:sp>
        <p:nvSpPr>
          <p:cNvPr id="157" name="Google Shape;157;p29"/>
          <p:cNvSpPr/>
          <p:nvPr/>
        </p:nvSpPr>
        <p:spPr>
          <a:xfrm rot="-5400000">
            <a:off x="378325" y="2304000"/>
            <a:ext cx="494400" cy="282600"/>
          </a:xfrm>
          <a:prstGeom prst="round2SameRect">
            <a:avLst>
              <a:gd fmla="val 16667" name="adj1"/>
              <a:gd fmla="val 0" name="adj2"/>
            </a:avLst>
          </a:prstGeom>
          <a:solidFill>
            <a:srgbClr val="FF965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Tools</a:t>
            </a:r>
            <a:endParaRPr sz="1100">
              <a:solidFill>
                <a:schemeClr val="lt1"/>
              </a:solidFill>
            </a:endParaRPr>
          </a:p>
        </p:txBody>
      </p:sp>
      <p:sp>
        <p:nvSpPr>
          <p:cNvPr id="158" name="Google Shape;158;p29"/>
          <p:cNvSpPr/>
          <p:nvPr/>
        </p:nvSpPr>
        <p:spPr>
          <a:xfrm>
            <a:off x="1409325" y="2366850"/>
            <a:ext cx="6534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159" name="Google Shape;159;p29"/>
          <p:cNvSpPr/>
          <p:nvPr/>
        </p:nvSpPr>
        <p:spPr>
          <a:xfrm>
            <a:off x="1028150" y="716575"/>
            <a:ext cx="607800" cy="3687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160" name="Google Shape;160;p29"/>
          <p:cNvSpPr/>
          <p:nvPr/>
        </p:nvSpPr>
        <p:spPr>
          <a:xfrm>
            <a:off x="2596975" y="791000"/>
            <a:ext cx="9135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cxnSp>
        <p:nvCxnSpPr>
          <p:cNvPr id="161" name="Google Shape;161;p29"/>
          <p:cNvCxnSpPr>
            <a:stCxn id="155" idx="2"/>
            <a:endCxn id="138" idx="0"/>
          </p:cNvCxnSpPr>
          <p:nvPr/>
        </p:nvCxnSpPr>
        <p:spPr>
          <a:xfrm flipH="1" rot="-5400000">
            <a:off x="2946421" y="1722052"/>
            <a:ext cx="225900" cy="600"/>
          </a:xfrm>
          <a:prstGeom prst="bentConnector3">
            <a:avLst>
              <a:gd fmla="val 50011" name="adj1"/>
            </a:avLst>
          </a:prstGeom>
          <a:noFill/>
          <a:ln cap="flat" cmpd="sng" w="19050">
            <a:solidFill>
              <a:srgbClr val="FF9652"/>
            </a:solidFill>
            <a:prstDash val="solid"/>
            <a:round/>
            <a:headEnd len="med" w="med" type="none"/>
            <a:tailEnd len="med" w="med" type="stealth"/>
          </a:ln>
        </p:spPr>
      </p:cxnSp>
      <p:cxnSp>
        <p:nvCxnSpPr>
          <p:cNvPr id="162" name="Google Shape;162;p29"/>
          <p:cNvCxnSpPr>
            <a:stCxn id="138" idx="3"/>
            <a:endCxn id="139" idx="1"/>
          </p:cNvCxnSpPr>
          <p:nvPr/>
        </p:nvCxnSpPr>
        <p:spPr>
          <a:xfrm>
            <a:off x="3310114" y="2088390"/>
            <a:ext cx="723300" cy="600"/>
          </a:xfrm>
          <a:prstGeom prst="bentConnector3">
            <a:avLst>
              <a:gd fmla="val 49994" name="adj1"/>
            </a:avLst>
          </a:prstGeom>
          <a:noFill/>
          <a:ln cap="flat" cmpd="sng" w="19050">
            <a:solidFill>
              <a:srgbClr val="FF9652"/>
            </a:solidFill>
            <a:prstDash val="solid"/>
            <a:round/>
            <a:headEnd len="med" w="med" type="none"/>
            <a:tailEnd len="med" w="med" type="stealth"/>
          </a:ln>
        </p:spPr>
      </p:cxnSp>
      <p:sp>
        <p:nvSpPr>
          <p:cNvPr id="163" name="Google Shape;163;p29"/>
          <p:cNvSpPr/>
          <p:nvPr/>
        </p:nvSpPr>
        <p:spPr>
          <a:xfrm>
            <a:off x="4034307" y="2370138"/>
            <a:ext cx="640800" cy="2715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grpSp>
        <p:nvGrpSpPr>
          <p:cNvPr id="164" name="Google Shape;164;p29"/>
          <p:cNvGrpSpPr/>
          <p:nvPr/>
        </p:nvGrpSpPr>
        <p:grpSpPr>
          <a:xfrm>
            <a:off x="5355675" y="807025"/>
            <a:ext cx="579607" cy="818405"/>
            <a:chOff x="5355675" y="807025"/>
            <a:chExt cx="579607" cy="818405"/>
          </a:xfrm>
        </p:grpSpPr>
        <p:sp>
          <p:nvSpPr>
            <p:cNvPr id="148" name="Google Shape;148;p29"/>
            <p:cNvSpPr/>
            <p:nvPr/>
          </p:nvSpPr>
          <p:spPr>
            <a:xfrm>
              <a:off x="5355682" y="1121430"/>
              <a:ext cx="579600" cy="5040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18000" lIns="0" spcFirstLastPara="1" rIns="0" wrap="square" tIns="91425">
              <a:noAutofit/>
            </a:bodyPr>
            <a:lstStyle/>
            <a:p>
              <a:pPr indent="0" lvl="0" marL="0" rtl="0" algn="ctr">
                <a:spcBef>
                  <a:spcPts val="0"/>
                </a:spcBef>
                <a:spcAft>
                  <a:spcPts val="0"/>
                </a:spcAft>
                <a:buNone/>
              </a:pPr>
              <a:r>
                <a:t/>
              </a:r>
              <a:endParaRPr sz="900">
                <a:solidFill>
                  <a:srgbClr val="36A987"/>
                </a:solidFill>
                <a:latin typeface="Inter Light"/>
                <a:ea typeface="Inter Light"/>
                <a:cs typeface="Inter Light"/>
                <a:sym typeface="Inter Light"/>
              </a:endParaRPr>
            </a:p>
          </p:txBody>
        </p:sp>
        <p:sp>
          <p:nvSpPr>
            <p:cNvPr id="165" name="Google Shape;165;p29"/>
            <p:cNvSpPr/>
            <p:nvPr/>
          </p:nvSpPr>
          <p:spPr>
            <a:xfrm>
              <a:off x="5355675" y="807025"/>
              <a:ext cx="5796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grpSp>
      <p:sp>
        <p:nvSpPr>
          <p:cNvPr id="166" name="Google Shape;166;p29"/>
          <p:cNvSpPr/>
          <p:nvPr/>
        </p:nvSpPr>
        <p:spPr>
          <a:xfrm>
            <a:off x="5331700" y="2366850"/>
            <a:ext cx="6534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167" name="Google Shape;167;p29"/>
          <p:cNvSpPr/>
          <p:nvPr/>
        </p:nvSpPr>
        <p:spPr>
          <a:xfrm>
            <a:off x="6586550" y="2366850"/>
            <a:ext cx="7143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sp>
        <p:nvSpPr>
          <p:cNvPr id="168" name="Google Shape;168;p29"/>
          <p:cNvSpPr/>
          <p:nvPr/>
        </p:nvSpPr>
        <p:spPr>
          <a:xfrm rot="-5400000">
            <a:off x="273775" y="2961483"/>
            <a:ext cx="703500" cy="282600"/>
          </a:xfrm>
          <a:prstGeom prst="round2SameRect">
            <a:avLst>
              <a:gd fmla="val 16667" name="adj1"/>
              <a:gd fmla="val 0" name="adj2"/>
            </a:avLst>
          </a:prstGeom>
          <a:solidFill>
            <a:srgbClr val="073763"/>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GB" sz="1100">
                <a:solidFill>
                  <a:schemeClr val="lt1"/>
                </a:solidFill>
              </a:rPr>
              <a:t>Service</a:t>
            </a:r>
            <a:endParaRPr sz="1100">
              <a:solidFill>
                <a:schemeClr val="lt1"/>
              </a:solidFill>
            </a:endParaRPr>
          </a:p>
        </p:txBody>
      </p:sp>
      <p:sp>
        <p:nvSpPr>
          <p:cNvPr id="169" name="Google Shape;169;p29"/>
          <p:cNvSpPr/>
          <p:nvPr/>
        </p:nvSpPr>
        <p:spPr>
          <a:xfrm>
            <a:off x="961875" y="2793575"/>
            <a:ext cx="11301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rgbClr val="1C4587"/>
              </a:solidFill>
              <a:latin typeface="Inter"/>
              <a:ea typeface="Inter"/>
              <a:cs typeface="Inter"/>
              <a:sym typeface="Inter"/>
            </a:endParaRPr>
          </a:p>
        </p:txBody>
      </p:sp>
      <p:sp>
        <p:nvSpPr>
          <p:cNvPr id="170" name="Google Shape;170;p29"/>
          <p:cNvSpPr/>
          <p:nvPr/>
        </p:nvSpPr>
        <p:spPr>
          <a:xfrm>
            <a:off x="1747585" y="3116551"/>
            <a:ext cx="12288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rgbClr val="1C4587"/>
              </a:solidFill>
              <a:latin typeface="Inter"/>
              <a:ea typeface="Inter"/>
              <a:cs typeface="Inter"/>
              <a:sym typeface="Inter"/>
            </a:endParaRPr>
          </a:p>
        </p:txBody>
      </p:sp>
      <p:sp>
        <p:nvSpPr>
          <p:cNvPr id="171" name="Google Shape;171;p29"/>
          <p:cNvSpPr/>
          <p:nvPr/>
        </p:nvSpPr>
        <p:spPr>
          <a:xfrm>
            <a:off x="2370126" y="2793575"/>
            <a:ext cx="13599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rgbClr val="1C4587"/>
              </a:solidFill>
              <a:latin typeface="Inter"/>
              <a:ea typeface="Inter"/>
              <a:cs typeface="Inter"/>
              <a:sym typeface="Inter"/>
            </a:endParaRPr>
          </a:p>
        </p:txBody>
      </p:sp>
      <p:sp>
        <p:nvSpPr>
          <p:cNvPr id="172" name="Google Shape;172;p29"/>
          <p:cNvSpPr/>
          <p:nvPr/>
        </p:nvSpPr>
        <p:spPr>
          <a:xfrm>
            <a:off x="3780785" y="3116550"/>
            <a:ext cx="11106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rgbClr val="1C4587"/>
              </a:solidFill>
              <a:latin typeface="Inter"/>
              <a:ea typeface="Inter"/>
              <a:cs typeface="Inter"/>
              <a:sym typeface="Inter"/>
            </a:endParaRPr>
          </a:p>
        </p:txBody>
      </p:sp>
      <p:sp>
        <p:nvSpPr>
          <p:cNvPr id="173" name="Google Shape;173;p29"/>
          <p:cNvSpPr/>
          <p:nvPr/>
        </p:nvSpPr>
        <p:spPr>
          <a:xfrm>
            <a:off x="4097350" y="2793575"/>
            <a:ext cx="1803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700">
              <a:solidFill>
                <a:srgbClr val="1C4587"/>
              </a:solidFill>
              <a:latin typeface="Inter"/>
              <a:ea typeface="Inter"/>
              <a:cs typeface="Inter"/>
              <a:sym typeface="Inter"/>
            </a:endParaRPr>
          </a:p>
        </p:txBody>
      </p:sp>
      <p:sp>
        <p:nvSpPr>
          <p:cNvPr id="174" name="Google Shape;174;p29"/>
          <p:cNvSpPr/>
          <p:nvPr/>
        </p:nvSpPr>
        <p:spPr>
          <a:xfrm>
            <a:off x="4896525" y="3116550"/>
            <a:ext cx="13323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rgbClr val="1C4587"/>
              </a:solidFill>
              <a:latin typeface="Inter"/>
              <a:ea typeface="Inter"/>
              <a:cs typeface="Inter"/>
              <a:sym typeface="Inter"/>
            </a:endParaRPr>
          </a:p>
        </p:txBody>
      </p:sp>
      <p:sp>
        <p:nvSpPr>
          <p:cNvPr id="175" name="Google Shape;175;p29"/>
          <p:cNvSpPr/>
          <p:nvPr/>
        </p:nvSpPr>
        <p:spPr>
          <a:xfrm>
            <a:off x="6268125" y="2793575"/>
            <a:ext cx="14367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700">
              <a:solidFill>
                <a:srgbClr val="1C4587"/>
              </a:solidFill>
              <a:latin typeface="Inter"/>
              <a:ea typeface="Inter"/>
              <a:cs typeface="Inter"/>
              <a:sym typeface="Inter"/>
            </a:endParaRPr>
          </a:p>
        </p:txBody>
      </p:sp>
      <p:sp>
        <p:nvSpPr>
          <p:cNvPr id="176" name="Google Shape;176;p29"/>
          <p:cNvSpPr/>
          <p:nvPr/>
        </p:nvSpPr>
        <p:spPr>
          <a:xfrm>
            <a:off x="7411125" y="3120038"/>
            <a:ext cx="14367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700">
              <a:solidFill>
                <a:srgbClr val="1C4587"/>
              </a:solidFill>
              <a:latin typeface="Inter"/>
              <a:ea typeface="Inter"/>
              <a:cs typeface="Inter"/>
              <a:sym typeface="Inter"/>
            </a:endParaRPr>
          </a:p>
        </p:txBody>
      </p:sp>
      <p:grpSp>
        <p:nvGrpSpPr>
          <p:cNvPr id="177" name="Google Shape;177;p29"/>
          <p:cNvGrpSpPr/>
          <p:nvPr/>
        </p:nvGrpSpPr>
        <p:grpSpPr>
          <a:xfrm>
            <a:off x="7958375" y="1835003"/>
            <a:ext cx="686410" cy="809947"/>
            <a:chOff x="7958375" y="1835003"/>
            <a:chExt cx="686410" cy="809947"/>
          </a:xfrm>
        </p:grpSpPr>
        <p:sp>
          <p:nvSpPr>
            <p:cNvPr id="153" name="Google Shape;153;p29"/>
            <p:cNvSpPr/>
            <p:nvPr/>
          </p:nvSpPr>
          <p:spPr>
            <a:xfrm>
              <a:off x="7958385" y="1835003"/>
              <a:ext cx="686400" cy="506100"/>
            </a:xfrm>
            <a:prstGeom prst="roundRect">
              <a:avLst>
                <a:gd fmla="val 16667" name="adj"/>
              </a:avLst>
            </a:prstGeom>
            <a:noFill/>
            <a:ln cap="flat" cmpd="sng" w="19050">
              <a:solidFill>
                <a:srgbClr val="36A987"/>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800">
                <a:solidFill>
                  <a:srgbClr val="36A987"/>
                </a:solidFill>
                <a:latin typeface="Inter Light"/>
                <a:ea typeface="Inter Light"/>
                <a:cs typeface="Inter Light"/>
                <a:sym typeface="Inter Light"/>
              </a:endParaRPr>
            </a:p>
          </p:txBody>
        </p:sp>
        <p:sp>
          <p:nvSpPr>
            <p:cNvPr id="178" name="Google Shape;178;p29"/>
            <p:cNvSpPr/>
            <p:nvPr/>
          </p:nvSpPr>
          <p:spPr>
            <a:xfrm>
              <a:off x="7958375" y="2366850"/>
              <a:ext cx="686400" cy="278100"/>
            </a:xfrm>
            <a:prstGeom prst="roundRect">
              <a:avLst>
                <a:gd fmla="val 16667" name="adj"/>
              </a:avLst>
            </a:prstGeom>
            <a:solidFill>
              <a:srgbClr val="FF965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i="1" sz="500">
                <a:solidFill>
                  <a:schemeClr val="lt1"/>
                </a:solidFill>
                <a:latin typeface="Inter"/>
                <a:ea typeface="Inter"/>
                <a:cs typeface="Inter"/>
                <a:sym typeface="Inter"/>
              </a:endParaRPr>
            </a:p>
          </p:txBody>
        </p:sp>
      </p:grpSp>
      <p:sp>
        <p:nvSpPr>
          <p:cNvPr id="179" name="Google Shape;179;p29"/>
          <p:cNvSpPr/>
          <p:nvPr/>
        </p:nvSpPr>
        <p:spPr>
          <a:xfrm>
            <a:off x="1139450" y="3116550"/>
            <a:ext cx="565200" cy="248100"/>
          </a:xfrm>
          <a:prstGeom prst="chevron">
            <a:avLst>
              <a:gd fmla="val 50000"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solidFill>
                <a:srgbClr val="1C4587"/>
              </a:solidFill>
              <a:latin typeface="Inter"/>
              <a:ea typeface="Inter"/>
              <a:cs typeface="Inter"/>
              <a:sym typeface="Inter"/>
            </a:endParaRPr>
          </a:p>
        </p:txBody>
      </p:sp>
      <p:sp>
        <p:nvSpPr>
          <p:cNvPr id="180" name="Google Shape;180;p29"/>
          <p:cNvSpPr/>
          <p:nvPr/>
        </p:nvSpPr>
        <p:spPr>
          <a:xfrm>
            <a:off x="200925" y="3539121"/>
            <a:ext cx="8790300" cy="467700"/>
          </a:xfrm>
          <a:prstGeom prst="roundRect">
            <a:avLst>
              <a:gd fmla="val 16667" name="adj"/>
            </a:avLst>
          </a:prstGeom>
          <a:solidFill>
            <a:srgbClr val="D0E0E3"/>
          </a:solidFill>
          <a:ln cap="flat" cmpd="sng" w="28575">
            <a:solidFill>
              <a:srgbClr val="36A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9"/>
          <p:cNvSpPr/>
          <p:nvPr/>
        </p:nvSpPr>
        <p:spPr>
          <a:xfrm>
            <a:off x="200925" y="4084623"/>
            <a:ext cx="8790300" cy="467700"/>
          </a:xfrm>
          <a:prstGeom prst="roundRect">
            <a:avLst>
              <a:gd fmla="val 16667" name="adj"/>
            </a:avLst>
          </a:prstGeom>
          <a:solidFill>
            <a:srgbClr val="CFE2F3"/>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9"/>
          <p:cNvSpPr/>
          <p:nvPr/>
        </p:nvSpPr>
        <p:spPr>
          <a:xfrm>
            <a:off x="200925" y="4632253"/>
            <a:ext cx="8790300" cy="467700"/>
          </a:xfrm>
          <a:prstGeom prst="roundRect">
            <a:avLst>
              <a:gd fmla="val 16667" name="adj"/>
            </a:avLst>
          </a:prstGeom>
          <a:solidFill>
            <a:srgbClr val="FCE5CD"/>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29"/>
          <p:cNvGrpSpPr/>
          <p:nvPr/>
        </p:nvGrpSpPr>
        <p:grpSpPr>
          <a:xfrm>
            <a:off x="606487" y="3529003"/>
            <a:ext cx="423000" cy="502800"/>
            <a:chOff x="484225" y="3513055"/>
            <a:chExt cx="423000" cy="502800"/>
          </a:xfrm>
        </p:grpSpPr>
        <p:sp>
          <p:nvSpPr>
            <p:cNvPr id="184" name="Google Shape;184;p29"/>
            <p:cNvSpPr/>
            <p:nvPr/>
          </p:nvSpPr>
          <p:spPr>
            <a:xfrm>
              <a:off x="484225" y="3513055"/>
              <a:ext cx="423000" cy="502800"/>
            </a:xfrm>
            <a:prstGeom prst="roundRect">
              <a:avLst>
                <a:gd fmla="val 16667" name="adj"/>
              </a:avLst>
            </a:prstGeom>
            <a:noFill/>
            <a:ln>
              <a:noFill/>
            </a:ln>
          </p:spPr>
          <p:txBody>
            <a:bodyPr anchorCtr="0" anchor="b" bIns="18000" lIns="0" spcFirstLastPara="1" rIns="0" wrap="square" tIns="91425">
              <a:noAutofit/>
            </a:bodyPr>
            <a:lstStyle/>
            <a:p>
              <a:pPr indent="0" lvl="0" marL="0" rtl="0" algn="l">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Ads</a:t>
              </a:r>
              <a:endParaRPr sz="900">
                <a:solidFill>
                  <a:srgbClr val="36A987"/>
                </a:solidFill>
                <a:latin typeface="Inter Light"/>
                <a:ea typeface="Inter Light"/>
                <a:cs typeface="Inter Light"/>
                <a:sym typeface="Inter Light"/>
              </a:endParaRPr>
            </a:p>
          </p:txBody>
        </p:sp>
        <p:pic>
          <p:nvPicPr>
            <p:cNvPr id="185" name="Google Shape;185;p29"/>
            <p:cNvPicPr preferRelativeResize="0"/>
            <p:nvPr/>
          </p:nvPicPr>
          <p:blipFill>
            <a:blip r:embed="rId3">
              <a:alphaModFix/>
            </a:blip>
            <a:stretch>
              <a:fillRect/>
            </a:stretch>
          </p:blipFill>
          <p:spPr>
            <a:xfrm>
              <a:off x="563030" y="3593270"/>
              <a:ext cx="261300" cy="261329"/>
            </a:xfrm>
            <a:prstGeom prst="rect">
              <a:avLst/>
            </a:prstGeom>
            <a:noFill/>
            <a:ln>
              <a:noFill/>
            </a:ln>
          </p:spPr>
        </p:pic>
      </p:grpSp>
      <p:grpSp>
        <p:nvGrpSpPr>
          <p:cNvPr id="186" name="Google Shape;186;p29"/>
          <p:cNvGrpSpPr/>
          <p:nvPr/>
        </p:nvGrpSpPr>
        <p:grpSpPr>
          <a:xfrm>
            <a:off x="2634797" y="3527294"/>
            <a:ext cx="653414" cy="506218"/>
            <a:chOff x="1409375" y="1833600"/>
            <a:chExt cx="576000" cy="446400"/>
          </a:xfrm>
        </p:grpSpPr>
        <p:sp>
          <p:nvSpPr>
            <p:cNvPr id="187" name="Google Shape;187;p29"/>
            <p:cNvSpPr/>
            <p:nvPr/>
          </p:nvSpPr>
          <p:spPr>
            <a:xfrm>
              <a:off x="1409375" y="1833600"/>
              <a:ext cx="576000" cy="446400"/>
            </a:xfrm>
            <a:prstGeom prst="roundRect">
              <a:avLst>
                <a:gd fmla="val 16667" name="adj"/>
              </a:avLst>
            </a:prstGeom>
            <a:noFill/>
            <a:ln>
              <a:noFill/>
            </a:ln>
          </p:spPr>
          <p:txBody>
            <a:bodyPr anchorCtr="0" anchor="b" bIns="18000" lIns="0" spcFirstLastPara="1" rIns="0" wrap="square" tIns="91425">
              <a:noAutofit/>
            </a:bodyPr>
            <a:lstStyle/>
            <a:p>
              <a:pPr indent="0" lvl="0" marL="0" rtl="0" algn="l">
                <a:spcBef>
                  <a:spcPts val="0"/>
                </a:spcBef>
                <a:spcAft>
                  <a:spcPts val="0"/>
                </a:spcAft>
                <a:buNone/>
              </a:pPr>
              <a:r>
                <a:rPr lang="en-GB" sz="800">
                  <a:solidFill>
                    <a:srgbClr val="36A987"/>
                  </a:solidFill>
                  <a:latin typeface="Inter Light"/>
                  <a:ea typeface="Inter Light"/>
                  <a:cs typeface="Inter Light"/>
                  <a:sym typeface="Inter Light"/>
                </a:rPr>
                <a:t>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Traffic</a:t>
              </a:r>
              <a:endParaRPr sz="900">
                <a:solidFill>
                  <a:srgbClr val="36A987"/>
                </a:solidFill>
                <a:latin typeface="Inter Light"/>
                <a:ea typeface="Inter Light"/>
                <a:cs typeface="Inter Light"/>
                <a:sym typeface="Inter Light"/>
              </a:endParaRPr>
            </a:p>
          </p:txBody>
        </p:sp>
        <p:pic>
          <p:nvPicPr>
            <p:cNvPr id="188" name="Google Shape;188;p29"/>
            <p:cNvPicPr preferRelativeResize="0"/>
            <p:nvPr/>
          </p:nvPicPr>
          <p:blipFill>
            <a:blip r:embed="rId4">
              <a:alphaModFix/>
            </a:blip>
            <a:stretch>
              <a:fillRect/>
            </a:stretch>
          </p:blipFill>
          <p:spPr>
            <a:xfrm>
              <a:off x="1558775" y="1865459"/>
              <a:ext cx="277199" cy="248239"/>
            </a:xfrm>
            <a:prstGeom prst="rect">
              <a:avLst/>
            </a:prstGeom>
            <a:noFill/>
            <a:ln>
              <a:noFill/>
            </a:ln>
          </p:spPr>
        </p:pic>
      </p:grpSp>
      <p:grpSp>
        <p:nvGrpSpPr>
          <p:cNvPr id="189" name="Google Shape;189;p29"/>
          <p:cNvGrpSpPr/>
          <p:nvPr/>
        </p:nvGrpSpPr>
        <p:grpSpPr>
          <a:xfrm>
            <a:off x="8020668" y="3527294"/>
            <a:ext cx="502312" cy="506218"/>
            <a:chOff x="2421279" y="1833900"/>
            <a:chExt cx="442800" cy="446400"/>
          </a:xfrm>
        </p:grpSpPr>
        <p:sp>
          <p:nvSpPr>
            <p:cNvPr id="190" name="Google Shape;190;p29"/>
            <p:cNvSpPr/>
            <p:nvPr/>
          </p:nvSpPr>
          <p:spPr>
            <a:xfrm>
              <a:off x="2421279" y="1833900"/>
              <a:ext cx="442800" cy="446400"/>
            </a:xfrm>
            <a:prstGeom prst="roundRect">
              <a:avLst>
                <a:gd fmla="val 16667" name="adj"/>
              </a:avLst>
            </a:prstGeom>
            <a:noFill/>
            <a:ln>
              <a:noFill/>
            </a:ln>
          </p:spPr>
          <p:txBody>
            <a:bodyPr anchorCtr="0" anchor="b" bIns="18000" lIns="0" spcFirstLastPara="1" rIns="0" wrap="square" tIns="91425">
              <a:noAutofit/>
            </a:bodyPr>
            <a:lstStyle/>
            <a:p>
              <a:pPr indent="0" lvl="0" marL="0" rtl="0" algn="l">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User</a:t>
              </a:r>
              <a:endParaRPr sz="900">
                <a:solidFill>
                  <a:srgbClr val="36A987"/>
                </a:solidFill>
                <a:latin typeface="Inter Light"/>
                <a:ea typeface="Inter Light"/>
                <a:cs typeface="Inter Light"/>
                <a:sym typeface="Inter Light"/>
              </a:endParaRPr>
            </a:p>
          </p:txBody>
        </p:sp>
        <p:pic>
          <p:nvPicPr>
            <p:cNvPr id="191" name="Google Shape;191;p29"/>
            <p:cNvPicPr preferRelativeResize="0"/>
            <p:nvPr/>
          </p:nvPicPr>
          <p:blipFill>
            <a:blip r:embed="rId5">
              <a:alphaModFix/>
            </a:blip>
            <a:stretch>
              <a:fillRect/>
            </a:stretch>
          </p:blipFill>
          <p:spPr>
            <a:xfrm>
              <a:off x="2530772" y="1881351"/>
              <a:ext cx="223800" cy="200492"/>
            </a:xfrm>
            <a:prstGeom prst="rect">
              <a:avLst/>
            </a:prstGeom>
            <a:noFill/>
            <a:ln>
              <a:noFill/>
            </a:ln>
          </p:spPr>
        </p:pic>
      </p:grpSp>
      <p:grpSp>
        <p:nvGrpSpPr>
          <p:cNvPr id="192" name="Google Shape;192;p29"/>
          <p:cNvGrpSpPr/>
          <p:nvPr/>
        </p:nvGrpSpPr>
        <p:grpSpPr>
          <a:xfrm>
            <a:off x="5051733" y="3527294"/>
            <a:ext cx="642524" cy="506218"/>
            <a:chOff x="3299983" y="1833596"/>
            <a:chExt cx="566400" cy="446400"/>
          </a:xfrm>
        </p:grpSpPr>
        <p:sp>
          <p:nvSpPr>
            <p:cNvPr id="193" name="Google Shape;193;p29"/>
            <p:cNvSpPr/>
            <p:nvPr/>
          </p:nvSpPr>
          <p:spPr>
            <a:xfrm>
              <a:off x="3299983" y="1833596"/>
              <a:ext cx="566400" cy="446400"/>
            </a:xfrm>
            <a:prstGeom prst="roundRect">
              <a:avLst>
                <a:gd fmla="val 16667" name="adj"/>
              </a:avLst>
            </a:prstGeom>
            <a:noFill/>
            <a:ln>
              <a:noFill/>
            </a:ln>
          </p:spPr>
          <p:txBody>
            <a:bodyPr anchorCtr="0" anchor="b" bIns="18000" lIns="0" spcFirstLastPara="1" rIns="0" wrap="square" tIns="91425">
              <a:noAutofit/>
            </a:bodyPr>
            <a:lstStyle/>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Products</a:t>
              </a:r>
              <a:endParaRPr sz="900">
                <a:solidFill>
                  <a:srgbClr val="36A987"/>
                </a:solidFill>
                <a:latin typeface="Inter Light"/>
                <a:ea typeface="Inter Light"/>
                <a:cs typeface="Inter Light"/>
                <a:sym typeface="Inter Light"/>
              </a:endParaRPr>
            </a:p>
          </p:txBody>
        </p:sp>
        <p:pic>
          <p:nvPicPr>
            <p:cNvPr id="194" name="Google Shape;194;p29"/>
            <p:cNvPicPr preferRelativeResize="0"/>
            <p:nvPr/>
          </p:nvPicPr>
          <p:blipFill>
            <a:blip r:embed="rId6">
              <a:alphaModFix/>
            </a:blip>
            <a:stretch>
              <a:fillRect/>
            </a:stretch>
          </p:blipFill>
          <p:spPr>
            <a:xfrm>
              <a:off x="3452533" y="1864596"/>
              <a:ext cx="261300" cy="234000"/>
            </a:xfrm>
            <a:prstGeom prst="rect">
              <a:avLst/>
            </a:prstGeom>
            <a:noFill/>
            <a:ln>
              <a:noFill/>
            </a:ln>
          </p:spPr>
        </p:pic>
      </p:grpSp>
      <p:grpSp>
        <p:nvGrpSpPr>
          <p:cNvPr id="195" name="Google Shape;195;p29"/>
          <p:cNvGrpSpPr/>
          <p:nvPr/>
        </p:nvGrpSpPr>
        <p:grpSpPr>
          <a:xfrm>
            <a:off x="6607342" y="3533758"/>
            <a:ext cx="510476" cy="493290"/>
            <a:chOff x="4302288" y="1839296"/>
            <a:chExt cx="431400" cy="435000"/>
          </a:xfrm>
        </p:grpSpPr>
        <p:sp>
          <p:nvSpPr>
            <p:cNvPr id="196" name="Google Shape;196;p29"/>
            <p:cNvSpPr/>
            <p:nvPr/>
          </p:nvSpPr>
          <p:spPr>
            <a:xfrm>
              <a:off x="4302288" y="1839296"/>
              <a:ext cx="431400" cy="435000"/>
            </a:xfrm>
            <a:prstGeom prst="roundRect">
              <a:avLst>
                <a:gd fmla="val 16667" name="adj"/>
              </a:avLst>
            </a:prstGeom>
            <a:noFill/>
            <a:ln>
              <a:noFill/>
            </a:ln>
          </p:spPr>
          <p:txBody>
            <a:bodyPr anchorCtr="0" anchor="b" bIns="18000" lIns="0" spcFirstLastPara="1" rIns="0" wrap="square" tIns="91425">
              <a:noAutofit/>
            </a:bodyPr>
            <a:lstStyle/>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Order</a:t>
              </a:r>
              <a:endParaRPr sz="900">
                <a:solidFill>
                  <a:srgbClr val="36A987"/>
                </a:solidFill>
                <a:latin typeface="Inter Light"/>
                <a:ea typeface="Inter Light"/>
                <a:cs typeface="Inter Light"/>
                <a:sym typeface="Inter Light"/>
              </a:endParaRPr>
            </a:p>
          </p:txBody>
        </p:sp>
        <p:pic>
          <p:nvPicPr>
            <p:cNvPr id="197" name="Google Shape;197;p29"/>
            <p:cNvPicPr preferRelativeResize="0"/>
            <p:nvPr/>
          </p:nvPicPr>
          <p:blipFill>
            <a:blip r:embed="rId7">
              <a:alphaModFix/>
            </a:blip>
            <a:stretch>
              <a:fillRect/>
            </a:stretch>
          </p:blipFill>
          <p:spPr>
            <a:xfrm>
              <a:off x="4393687" y="1851496"/>
              <a:ext cx="248595" cy="252000"/>
            </a:xfrm>
            <a:prstGeom prst="rect">
              <a:avLst/>
            </a:prstGeom>
            <a:noFill/>
            <a:ln>
              <a:noFill/>
            </a:ln>
          </p:spPr>
        </p:pic>
      </p:grpSp>
      <p:grpSp>
        <p:nvGrpSpPr>
          <p:cNvPr id="198" name="Google Shape;198;p29"/>
          <p:cNvGrpSpPr/>
          <p:nvPr/>
        </p:nvGrpSpPr>
        <p:grpSpPr>
          <a:xfrm>
            <a:off x="7283618" y="3528410"/>
            <a:ext cx="571251" cy="503986"/>
            <a:chOff x="3331330" y="1109034"/>
            <a:chExt cx="505800" cy="446400"/>
          </a:xfrm>
        </p:grpSpPr>
        <p:sp>
          <p:nvSpPr>
            <p:cNvPr id="199" name="Google Shape;199;p29"/>
            <p:cNvSpPr/>
            <p:nvPr/>
          </p:nvSpPr>
          <p:spPr>
            <a:xfrm>
              <a:off x="3331330" y="1109034"/>
              <a:ext cx="505800" cy="446400"/>
            </a:xfrm>
            <a:prstGeom prst="roundRect">
              <a:avLst>
                <a:gd fmla="val 16667" name="adj"/>
              </a:avLst>
            </a:prstGeom>
            <a:noFill/>
            <a:ln>
              <a:noFill/>
            </a:ln>
          </p:spPr>
          <p:txBody>
            <a:bodyPr anchorCtr="0" anchor="b" bIns="1800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Supply</a:t>
              </a:r>
              <a:endParaRPr sz="800">
                <a:solidFill>
                  <a:srgbClr val="36A987"/>
                </a:solidFill>
                <a:latin typeface="Inter Light"/>
                <a:ea typeface="Inter Light"/>
                <a:cs typeface="Inter Light"/>
                <a:sym typeface="Inter Light"/>
              </a:endParaRPr>
            </a:p>
          </p:txBody>
        </p:sp>
        <p:pic>
          <p:nvPicPr>
            <p:cNvPr id="200" name="Google Shape;200;p29"/>
            <p:cNvPicPr preferRelativeResize="0"/>
            <p:nvPr/>
          </p:nvPicPr>
          <p:blipFill>
            <a:blip r:embed="rId8">
              <a:alphaModFix/>
            </a:blip>
            <a:stretch>
              <a:fillRect/>
            </a:stretch>
          </p:blipFill>
          <p:spPr>
            <a:xfrm>
              <a:off x="3451872" y="1157750"/>
              <a:ext cx="264741" cy="236180"/>
            </a:xfrm>
            <a:prstGeom prst="rect">
              <a:avLst/>
            </a:prstGeom>
            <a:noFill/>
            <a:ln>
              <a:noFill/>
            </a:ln>
          </p:spPr>
        </p:pic>
      </p:grpSp>
      <p:grpSp>
        <p:nvGrpSpPr>
          <p:cNvPr id="201" name="Google Shape;201;p29"/>
          <p:cNvGrpSpPr/>
          <p:nvPr/>
        </p:nvGrpSpPr>
        <p:grpSpPr>
          <a:xfrm>
            <a:off x="1861186" y="3523323"/>
            <a:ext cx="607812" cy="514159"/>
            <a:chOff x="6210596" y="1823143"/>
            <a:chExt cx="535800" cy="453403"/>
          </a:xfrm>
        </p:grpSpPr>
        <p:sp>
          <p:nvSpPr>
            <p:cNvPr id="202" name="Google Shape;202;p29"/>
            <p:cNvSpPr/>
            <p:nvPr/>
          </p:nvSpPr>
          <p:spPr>
            <a:xfrm>
              <a:off x="6210596" y="1837046"/>
              <a:ext cx="535800" cy="439500"/>
            </a:xfrm>
            <a:prstGeom prst="roundRect">
              <a:avLst>
                <a:gd fmla="val 16667" name="adj"/>
              </a:avLst>
            </a:prstGeom>
            <a:noFill/>
            <a:ln>
              <a:noFill/>
            </a:ln>
          </p:spPr>
          <p:txBody>
            <a:bodyPr anchorCtr="0" anchor="b" bIns="18000" lIns="0" spcFirstLastPara="1" rIns="0" wrap="square" tIns="91425">
              <a:noAutofit/>
            </a:bodyPr>
            <a:lstStyle/>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Shipping</a:t>
              </a:r>
              <a:endParaRPr sz="900">
                <a:solidFill>
                  <a:srgbClr val="36A987"/>
                </a:solidFill>
                <a:latin typeface="Inter Light"/>
                <a:ea typeface="Inter Light"/>
                <a:cs typeface="Inter Light"/>
                <a:sym typeface="Inter Light"/>
              </a:endParaRPr>
            </a:p>
          </p:txBody>
        </p:sp>
        <p:pic>
          <p:nvPicPr>
            <p:cNvPr id="203" name="Google Shape;203;p29"/>
            <p:cNvPicPr preferRelativeResize="0"/>
            <p:nvPr/>
          </p:nvPicPr>
          <p:blipFill>
            <a:blip r:embed="rId9">
              <a:alphaModFix/>
            </a:blip>
            <a:stretch>
              <a:fillRect/>
            </a:stretch>
          </p:blipFill>
          <p:spPr>
            <a:xfrm>
              <a:off x="6314299" y="1823143"/>
              <a:ext cx="296910" cy="316910"/>
            </a:xfrm>
            <a:prstGeom prst="rect">
              <a:avLst/>
            </a:prstGeom>
            <a:noFill/>
            <a:ln>
              <a:noFill/>
            </a:ln>
          </p:spPr>
        </p:pic>
      </p:grpSp>
      <p:grpSp>
        <p:nvGrpSpPr>
          <p:cNvPr id="204" name="Google Shape;204;p29"/>
          <p:cNvGrpSpPr/>
          <p:nvPr/>
        </p:nvGrpSpPr>
        <p:grpSpPr>
          <a:xfrm>
            <a:off x="5860057" y="3528410"/>
            <a:ext cx="581485" cy="503986"/>
            <a:chOff x="7263443" y="1109017"/>
            <a:chExt cx="442800" cy="446400"/>
          </a:xfrm>
        </p:grpSpPr>
        <p:sp>
          <p:nvSpPr>
            <p:cNvPr id="205" name="Google Shape;205;p29"/>
            <p:cNvSpPr/>
            <p:nvPr/>
          </p:nvSpPr>
          <p:spPr>
            <a:xfrm>
              <a:off x="7263443" y="1109017"/>
              <a:ext cx="442800" cy="446400"/>
            </a:xfrm>
            <a:prstGeom prst="roundRect">
              <a:avLst>
                <a:gd fmla="val 16667" name="adj"/>
              </a:avLst>
            </a:prstGeom>
            <a:noFill/>
            <a:ln>
              <a:noFill/>
            </a:ln>
          </p:spPr>
          <p:txBody>
            <a:bodyPr anchorCtr="0" anchor="b" bIns="1800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Refunds</a:t>
              </a:r>
              <a:endParaRPr sz="800">
                <a:solidFill>
                  <a:srgbClr val="36A987"/>
                </a:solidFill>
                <a:latin typeface="Inter Light"/>
                <a:ea typeface="Inter Light"/>
                <a:cs typeface="Inter Light"/>
                <a:sym typeface="Inter Light"/>
              </a:endParaRPr>
            </a:p>
          </p:txBody>
        </p:sp>
        <p:pic>
          <p:nvPicPr>
            <p:cNvPr id="206" name="Google Shape;206;p29"/>
            <p:cNvPicPr preferRelativeResize="0"/>
            <p:nvPr/>
          </p:nvPicPr>
          <p:blipFill>
            <a:blip r:embed="rId10">
              <a:alphaModFix/>
            </a:blip>
            <a:stretch>
              <a:fillRect/>
            </a:stretch>
          </p:blipFill>
          <p:spPr>
            <a:xfrm>
              <a:off x="7369557" y="1165351"/>
              <a:ext cx="200927" cy="233598"/>
            </a:xfrm>
            <a:prstGeom prst="rect">
              <a:avLst/>
            </a:prstGeom>
            <a:noFill/>
            <a:ln>
              <a:noFill/>
            </a:ln>
          </p:spPr>
        </p:pic>
      </p:grpSp>
      <p:grpSp>
        <p:nvGrpSpPr>
          <p:cNvPr id="207" name="Google Shape;207;p29"/>
          <p:cNvGrpSpPr/>
          <p:nvPr/>
        </p:nvGrpSpPr>
        <p:grpSpPr>
          <a:xfrm>
            <a:off x="1195287" y="3528410"/>
            <a:ext cx="500098" cy="503986"/>
            <a:chOff x="2421008" y="1104725"/>
            <a:chExt cx="442800" cy="446400"/>
          </a:xfrm>
        </p:grpSpPr>
        <p:sp>
          <p:nvSpPr>
            <p:cNvPr id="208" name="Google Shape;208;p29"/>
            <p:cNvSpPr/>
            <p:nvPr/>
          </p:nvSpPr>
          <p:spPr>
            <a:xfrm>
              <a:off x="2421008" y="1104725"/>
              <a:ext cx="442800" cy="446400"/>
            </a:xfrm>
            <a:prstGeom prst="roundRect">
              <a:avLst>
                <a:gd fmla="val 16667" name="adj"/>
              </a:avLst>
            </a:prstGeom>
            <a:noFill/>
            <a:ln>
              <a:noFill/>
            </a:ln>
          </p:spPr>
          <p:txBody>
            <a:bodyPr anchorCtr="0" anchor="b" bIns="18000" lIns="0" spcFirstLastPara="1" rIns="0" wrap="square" tIns="91425">
              <a:noAutofit/>
            </a:bodyPr>
            <a:lstStyle/>
            <a:p>
              <a:pPr indent="0" lvl="0" marL="0" rtl="0" algn="l">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Mail</a:t>
              </a:r>
              <a:endParaRPr sz="900">
                <a:solidFill>
                  <a:srgbClr val="36A987"/>
                </a:solidFill>
                <a:latin typeface="Inter Light"/>
                <a:ea typeface="Inter Light"/>
                <a:cs typeface="Inter Light"/>
                <a:sym typeface="Inter Light"/>
              </a:endParaRPr>
            </a:p>
          </p:txBody>
        </p:sp>
        <p:pic>
          <p:nvPicPr>
            <p:cNvPr id="209" name="Google Shape;209;p29"/>
            <p:cNvPicPr preferRelativeResize="0"/>
            <p:nvPr/>
          </p:nvPicPr>
          <p:blipFill>
            <a:blip r:embed="rId11">
              <a:alphaModFix/>
            </a:blip>
            <a:stretch>
              <a:fillRect/>
            </a:stretch>
          </p:blipFill>
          <p:spPr>
            <a:xfrm>
              <a:off x="2511362" y="1154833"/>
              <a:ext cx="262080" cy="234001"/>
            </a:xfrm>
            <a:prstGeom prst="rect">
              <a:avLst/>
            </a:prstGeom>
            <a:noFill/>
            <a:ln>
              <a:noFill/>
            </a:ln>
          </p:spPr>
        </p:pic>
      </p:grpSp>
      <p:grpSp>
        <p:nvGrpSpPr>
          <p:cNvPr id="210" name="Google Shape;210;p29"/>
          <p:cNvGrpSpPr/>
          <p:nvPr/>
        </p:nvGrpSpPr>
        <p:grpSpPr>
          <a:xfrm>
            <a:off x="4306212" y="3528410"/>
            <a:ext cx="579721" cy="503986"/>
            <a:chOff x="4341447" y="1073795"/>
            <a:chExt cx="513300" cy="446400"/>
          </a:xfrm>
        </p:grpSpPr>
        <p:sp>
          <p:nvSpPr>
            <p:cNvPr id="211" name="Google Shape;211;p29"/>
            <p:cNvSpPr/>
            <p:nvPr/>
          </p:nvSpPr>
          <p:spPr>
            <a:xfrm>
              <a:off x="4341447" y="1073795"/>
              <a:ext cx="513300" cy="446400"/>
            </a:xfrm>
            <a:prstGeom prst="roundRect">
              <a:avLst>
                <a:gd fmla="val 16667" name="adj"/>
              </a:avLst>
            </a:prstGeom>
            <a:noFill/>
            <a:ln>
              <a:noFill/>
            </a:ln>
          </p:spPr>
          <p:txBody>
            <a:bodyPr anchorCtr="0" anchor="b" bIns="18000" lIns="0" spcFirstLastPara="1" rIns="0" wrap="square" tIns="91425">
              <a:noAutofit/>
            </a:bodyPr>
            <a:lstStyle/>
            <a:p>
              <a:pPr indent="0" lvl="0" marL="0" rtl="0" algn="ctr">
                <a:spcBef>
                  <a:spcPts val="0"/>
                </a:spcBef>
                <a:spcAft>
                  <a:spcPts val="0"/>
                </a:spcAft>
                <a:buNone/>
              </a:pPr>
              <a:r>
                <a:rPr lang="en-GB" sz="900">
                  <a:solidFill>
                    <a:srgbClr val="36A987"/>
                  </a:solidFill>
                  <a:latin typeface="Inter Light"/>
                  <a:ea typeface="Inter Light"/>
                  <a:cs typeface="Inter Light"/>
                  <a:sym typeface="Inter Light"/>
                </a:rPr>
                <a:t>Payment</a:t>
              </a:r>
              <a:endParaRPr sz="900">
                <a:solidFill>
                  <a:srgbClr val="36A987"/>
                </a:solidFill>
                <a:latin typeface="Inter Light"/>
                <a:ea typeface="Inter Light"/>
                <a:cs typeface="Inter Light"/>
                <a:sym typeface="Inter Light"/>
              </a:endParaRPr>
            </a:p>
          </p:txBody>
        </p:sp>
        <p:pic>
          <p:nvPicPr>
            <p:cNvPr id="212" name="Google Shape;212;p29"/>
            <p:cNvPicPr preferRelativeResize="0"/>
            <p:nvPr/>
          </p:nvPicPr>
          <p:blipFill>
            <a:blip r:embed="rId12">
              <a:alphaModFix/>
            </a:blip>
            <a:stretch>
              <a:fillRect/>
            </a:stretch>
          </p:blipFill>
          <p:spPr>
            <a:xfrm>
              <a:off x="4486127" y="1124243"/>
              <a:ext cx="230278" cy="206017"/>
            </a:xfrm>
            <a:prstGeom prst="rect">
              <a:avLst/>
            </a:prstGeom>
            <a:noFill/>
            <a:ln>
              <a:noFill/>
            </a:ln>
          </p:spPr>
        </p:pic>
      </p:grpSp>
      <p:grpSp>
        <p:nvGrpSpPr>
          <p:cNvPr id="213" name="Google Shape;213;p29"/>
          <p:cNvGrpSpPr/>
          <p:nvPr/>
        </p:nvGrpSpPr>
        <p:grpSpPr>
          <a:xfrm>
            <a:off x="3454012" y="3527353"/>
            <a:ext cx="686400" cy="506100"/>
            <a:chOff x="7958385" y="1835003"/>
            <a:chExt cx="686400" cy="506100"/>
          </a:xfrm>
        </p:grpSpPr>
        <p:sp>
          <p:nvSpPr>
            <p:cNvPr id="214" name="Google Shape;214;p29"/>
            <p:cNvSpPr/>
            <p:nvPr/>
          </p:nvSpPr>
          <p:spPr>
            <a:xfrm>
              <a:off x="7958385" y="1835003"/>
              <a:ext cx="686400" cy="506100"/>
            </a:xfrm>
            <a:prstGeom prst="roundRect">
              <a:avLst>
                <a:gd fmla="val 16667" name="adj"/>
              </a:avLst>
            </a:prstGeom>
            <a:noFill/>
            <a:ln>
              <a:noFill/>
            </a:ln>
          </p:spPr>
          <p:txBody>
            <a:bodyPr anchorCtr="0" anchor="b" bIns="0" lIns="0" spcFirstLastPara="1" rIns="0" wrap="square" tIns="91425">
              <a:noAutofit/>
            </a:bodyPr>
            <a:lstStyle/>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t/>
              </a:r>
              <a:endParaRPr sz="800">
                <a:solidFill>
                  <a:srgbClr val="36A987"/>
                </a:solidFill>
                <a:latin typeface="Inter Light"/>
                <a:ea typeface="Inter Light"/>
                <a:cs typeface="Inter Light"/>
                <a:sym typeface="Inter Light"/>
              </a:endParaRPr>
            </a:p>
            <a:p>
              <a:pPr indent="0" lvl="0" marL="0" rtl="0" algn="ctr">
                <a:spcBef>
                  <a:spcPts val="0"/>
                </a:spcBef>
                <a:spcAft>
                  <a:spcPts val="0"/>
                </a:spcAft>
                <a:buNone/>
              </a:pPr>
              <a:r>
                <a:rPr lang="en-GB" sz="800">
                  <a:solidFill>
                    <a:srgbClr val="36A987"/>
                  </a:solidFill>
                  <a:latin typeface="Inter Light"/>
                  <a:ea typeface="Inter Light"/>
                  <a:cs typeface="Inter Light"/>
                  <a:sym typeface="Inter Light"/>
                </a:rPr>
                <a:t>Customer support</a:t>
              </a:r>
              <a:endParaRPr sz="800">
                <a:solidFill>
                  <a:srgbClr val="36A987"/>
                </a:solidFill>
                <a:latin typeface="Inter Light"/>
                <a:ea typeface="Inter Light"/>
                <a:cs typeface="Inter Light"/>
                <a:sym typeface="Inter Light"/>
              </a:endParaRPr>
            </a:p>
          </p:txBody>
        </p:sp>
        <p:pic>
          <p:nvPicPr>
            <p:cNvPr id="215" name="Google Shape;215;p29"/>
            <p:cNvPicPr preferRelativeResize="0"/>
            <p:nvPr/>
          </p:nvPicPr>
          <p:blipFill>
            <a:blip r:embed="rId13">
              <a:alphaModFix/>
            </a:blip>
            <a:stretch>
              <a:fillRect/>
            </a:stretch>
          </p:blipFill>
          <p:spPr>
            <a:xfrm>
              <a:off x="8171975" y="1846400"/>
              <a:ext cx="259200" cy="259200"/>
            </a:xfrm>
            <a:prstGeom prst="rect">
              <a:avLst/>
            </a:prstGeom>
            <a:noFill/>
            <a:ln>
              <a:noFill/>
            </a:ln>
          </p:spPr>
        </p:pic>
      </p:grpSp>
      <p:sp>
        <p:nvSpPr>
          <p:cNvPr id="216" name="Google Shape;216;p29"/>
          <p:cNvSpPr/>
          <p:nvPr/>
        </p:nvSpPr>
        <p:spPr>
          <a:xfrm>
            <a:off x="1360508" y="4202150"/>
            <a:ext cx="11301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Media</a:t>
            </a:r>
            <a:endParaRPr b="1" sz="700">
              <a:solidFill>
                <a:srgbClr val="1C4587"/>
              </a:solidFill>
              <a:latin typeface="Inter"/>
              <a:ea typeface="Inter"/>
              <a:cs typeface="Inter"/>
              <a:sym typeface="Inter"/>
            </a:endParaRPr>
          </a:p>
        </p:txBody>
      </p:sp>
      <p:sp>
        <p:nvSpPr>
          <p:cNvPr id="217" name="Google Shape;217;p29"/>
          <p:cNvSpPr/>
          <p:nvPr/>
        </p:nvSpPr>
        <p:spPr>
          <a:xfrm>
            <a:off x="7664651" y="4202150"/>
            <a:ext cx="12288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Traffic Management</a:t>
            </a:r>
            <a:endParaRPr b="1" sz="700">
              <a:solidFill>
                <a:srgbClr val="1C4587"/>
              </a:solidFill>
              <a:latin typeface="Inter"/>
              <a:ea typeface="Inter"/>
              <a:cs typeface="Inter"/>
              <a:sym typeface="Inter"/>
            </a:endParaRPr>
          </a:p>
        </p:txBody>
      </p:sp>
      <p:sp>
        <p:nvSpPr>
          <p:cNvPr id="218" name="Google Shape;218;p29"/>
          <p:cNvSpPr/>
          <p:nvPr/>
        </p:nvSpPr>
        <p:spPr>
          <a:xfrm>
            <a:off x="3127492" y="4202150"/>
            <a:ext cx="13599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CRM</a:t>
            </a:r>
            <a:endParaRPr b="1" sz="700">
              <a:solidFill>
                <a:srgbClr val="1C4587"/>
              </a:solidFill>
              <a:latin typeface="Inter"/>
              <a:ea typeface="Inter"/>
              <a:cs typeface="Inter"/>
              <a:sym typeface="Inter"/>
            </a:endParaRPr>
          </a:p>
        </p:txBody>
      </p:sp>
      <p:sp>
        <p:nvSpPr>
          <p:cNvPr id="219" name="Google Shape;219;p29"/>
          <p:cNvSpPr/>
          <p:nvPr/>
        </p:nvSpPr>
        <p:spPr>
          <a:xfrm>
            <a:off x="6901759" y="4202150"/>
            <a:ext cx="11106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Purchase</a:t>
            </a:r>
            <a:endParaRPr b="1" sz="700">
              <a:solidFill>
                <a:srgbClr val="1C4587"/>
              </a:solidFill>
              <a:latin typeface="Inter"/>
              <a:ea typeface="Inter"/>
              <a:cs typeface="Inter"/>
              <a:sym typeface="Inter"/>
            </a:endParaRPr>
          </a:p>
        </p:txBody>
      </p:sp>
      <p:sp>
        <p:nvSpPr>
          <p:cNvPr id="220" name="Google Shape;220;p29"/>
          <p:cNvSpPr/>
          <p:nvPr/>
        </p:nvSpPr>
        <p:spPr>
          <a:xfrm>
            <a:off x="5446168" y="4202150"/>
            <a:ext cx="18033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Marketing </a:t>
            </a:r>
            <a:r>
              <a:rPr i="1" lang="en-GB" sz="700">
                <a:solidFill>
                  <a:srgbClr val="1C4587"/>
                </a:solidFill>
                <a:latin typeface="Inter"/>
                <a:ea typeface="Inter"/>
                <a:cs typeface="Inter"/>
                <a:sym typeface="Inter"/>
              </a:rPr>
              <a:t>(com’, pricing and commercial animation)</a:t>
            </a:r>
            <a:endParaRPr i="1" sz="700">
              <a:solidFill>
                <a:srgbClr val="1C4587"/>
              </a:solidFill>
              <a:latin typeface="Inter"/>
              <a:ea typeface="Inter"/>
              <a:cs typeface="Inter"/>
              <a:sym typeface="Inter"/>
            </a:endParaRPr>
          </a:p>
        </p:txBody>
      </p:sp>
      <p:sp>
        <p:nvSpPr>
          <p:cNvPr id="221" name="Google Shape;221;p29"/>
          <p:cNvSpPr/>
          <p:nvPr/>
        </p:nvSpPr>
        <p:spPr>
          <a:xfrm>
            <a:off x="2142900" y="4202150"/>
            <a:ext cx="13323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Finance</a:t>
            </a:r>
            <a:endParaRPr b="1" sz="700">
              <a:solidFill>
                <a:srgbClr val="1C4587"/>
              </a:solidFill>
              <a:latin typeface="Inter"/>
              <a:ea typeface="Inter"/>
              <a:cs typeface="Inter"/>
              <a:sym typeface="Inter"/>
            </a:endParaRPr>
          </a:p>
        </p:txBody>
      </p:sp>
      <p:sp>
        <p:nvSpPr>
          <p:cNvPr id="222" name="Google Shape;222;p29"/>
          <p:cNvSpPr/>
          <p:nvPr/>
        </p:nvSpPr>
        <p:spPr>
          <a:xfrm>
            <a:off x="271516" y="4202150"/>
            <a:ext cx="14367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Operation team </a:t>
            </a:r>
            <a:r>
              <a:rPr i="1" lang="en-GB" sz="700">
                <a:solidFill>
                  <a:srgbClr val="1C4587"/>
                </a:solidFill>
                <a:latin typeface="Inter"/>
                <a:ea typeface="Inter"/>
                <a:cs typeface="Inter"/>
                <a:sym typeface="Inter"/>
              </a:rPr>
              <a:t>(logistic and shipping)</a:t>
            </a:r>
            <a:endParaRPr i="1" sz="700">
              <a:solidFill>
                <a:srgbClr val="1C4587"/>
              </a:solidFill>
              <a:latin typeface="Inter"/>
              <a:ea typeface="Inter"/>
              <a:cs typeface="Inter"/>
              <a:sym typeface="Inter"/>
            </a:endParaRPr>
          </a:p>
        </p:txBody>
      </p:sp>
      <p:sp>
        <p:nvSpPr>
          <p:cNvPr id="223" name="Google Shape;223;p29"/>
          <p:cNvSpPr/>
          <p:nvPr/>
        </p:nvSpPr>
        <p:spPr>
          <a:xfrm>
            <a:off x="4357176" y="4202150"/>
            <a:ext cx="14367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Customer service</a:t>
            </a:r>
            <a:endParaRPr i="1" sz="700">
              <a:solidFill>
                <a:srgbClr val="1C4587"/>
              </a:solidFill>
              <a:latin typeface="Inter"/>
              <a:ea typeface="Inter"/>
              <a:cs typeface="Inter"/>
              <a:sym typeface="Inter"/>
            </a:endParaRPr>
          </a:p>
        </p:txBody>
      </p:sp>
      <p:sp>
        <p:nvSpPr>
          <p:cNvPr id="224" name="Google Shape;224;p29"/>
          <p:cNvSpPr/>
          <p:nvPr/>
        </p:nvSpPr>
        <p:spPr>
          <a:xfrm>
            <a:off x="4139684" y="4202150"/>
            <a:ext cx="565200" cy="248100"/>
          </a:xfrm>
          <a:prstGeom prst="chevron">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1C4587"/>
                </a:solidFill>
                <a:latin typeface="Inter"/>
                <a:ea typeface="Inter"/>
                <a:cs typeface="Inter"/>
                <a:sym typeface="Inter"/>
              </a:rPr>
              <a:t>IT</a:t>
            </a:r>
            <a:endParaRPr b="1" sz="700">
              <a:solidFill>
                <a:srgbClr val="1C4587"/>
              </a:solidFill>
              <a:latin typeface="Inter"/>
              <a:ea typeface="Inter"/>
              <a:cs typeface="Inter"/>
              <a:sym typeface="Inter"/>
            </a:endParaRPr>
          </a:p>
        </p:txBody>
      </p:sp>
      <p:grpSp>
        <p:nvGrpSpPr>
          <p:cNvPr id="225" name="Google Shape;225;p29"/>
          <p:cNvGrpSpPr/>
          <p:nvPr/>
        </p:nvGrpSpPr>
        <p:grpSpPr>
          <a:xfrm>
            <a:off x="2639508" y="4726700"/>
            <a:ext cx="492951" cy="295383"/>
            <a:chOff x="1069485" y="3126482"/>
            <a:chExt cx="492951" cy="295383"/>
          </a:xfrm>
        </p:grpSpPr>
        <p:pic>
          <p:nvPicPr>
            <p:cNvPr id="226" name="Google Shape;226;p29"/>
            <p:cNvPicPr preferRelativeResize="0"/>
            <p:nvPr/>
          </p:nvPicPr>
          <p:blipFill>
            <a:blip r:embed="rId14">
              <a:alphaModFix/>
            </a:blip>
            <a:stretch>
              <a:fillRect/>
            </a:stretch>
          </p:blipFill>
          <p:spPr>
            <a:xfrm>
              <a:off x="1069485" y="3126482"/>
              <a:ext cx="169925" cy="169925"/>
            </a:xfrm>
            <a:prstGeom prst="rect">
              <a:avLst/>
            </a:prstGeom>
            <a:noFill/>
            <a:ln>
              <a:noFill/>
            </a:ln>
          </p:spPr>
        </p:pic>
        <p:pic>
          <p:nvPicPr>
            <p:cNvPr id="227" name="Google Shape;227;p29"/>
            <p:cNvPicPr preferRelativeResize="0"/>
            <p:nvPr/>
          </p:nvPicPr>
          <p:blipFill rotWithShape="1">
            <a:blip r:embed="rId15">
              <a:alphaModFix/>
            </a:blip>
            <a:srcRect b="25356" l="0" r="0" t="0"/>
            <a:stretch/>
          </p:blipFill>
          <p:spPr>
            <a:xfrm>
              <a:off x="1392504" y="3132327"/>
              <a:ext cx="169925" cy="158230"/>
            </a:xfrm>
            <a:prstGeom prst="rect">
              <a:avLst/>
            </a:prstGeom>
            <a:noFill/>
            <a:ln>
              <a:noFill/>
            </a:ln>
          </p:spPr>
        </p:pic>
        <p:pic>
          <p:nvPicPr>
            <p:cNvPr id="228" name="Google Shape;228;p29"/>
            <p:cNvPicPr preferRelativeResize="0"/>
            <p:nvPr/>
          </p:nvPicPr>
          <p:blipFill>
            <a:blip r:embed="rId16">
              <a:alphaModFix/>
            </a:blip>
            <a:stretch>
              <a:fillRect/>
            </a:stretch>
          </p:blipFill>
          <p:spPr>
            <a:xfrm>
              <a:off x="1139438" y="3305993"/>
              <a:ext cx="422999" cy="115872"/>
            </a:xfrm>
            <a:prstGeom prst="rect">
              <a:avLst/>
            </a:prstGeom>
            <a:noFill/>
            <a:ln>
              <a:noFill/>
            </a:ln>
          </p:spPr>
        </p:pic>
      </p:grpSp>
      <p:pic>
        <p:nvPicPr>
          <p:cNvPr id="229" name="Google Shape;229;p29"/>
          <p:cNvPicPr preferRelativeResize="0"/>
          <p:nvPr/>
        </p:nvPicPr>
        <p:blipFill>
          <a:blip r:embed="rId17">
            <a:alphaModFix/>
          </a:blip>
          <a:stretch>
            <a:fillRect/>
          </a:stretch>
        </p:blipFill>
        <p:spPr>
          <a:xfrm>
            <a:off x="540312" y="4795279"/>
            <a:ext cx="752715" cy="158225"/>
          </a:xfrm>
          <a:prstGeom prst="rect">
            <a:avLst/>
          </a:prstGeom>
          <a:noFill/>
          <a:ln>
            <a:noFill/>
          </a:ln>
        </p:spPr>
      </p:pic>
      <p:pic>
        <p:nvPicPr>
          <p:cNvPr id="230" name="Google Shape;230;p29"/>
          <p:cNvPicPr preferRelativeResize="0"/>
          <p:nvPr/>
        </p:nvPicPr>
        <p:blipFill>
          <a:blip r:embed="rId18">
            <a:alphaModFix/>
          </a:blip>
          <a:stretch>
            <a:fillRect/>
          </a:stretch>
        </p:blipFill>
        <p:spPr>
          <a:xfrm>
            <a:off x="4811193" y="4760433"/>
            <a:ext cx="607800" cy="227916"/>
          </a:xfrm>
          <a:prstGeom prst="rect">
            <a:avLst/>
          </a:prstGeom>
          <a:noFill/>
          <a:ln>
            <a:noFill/>
          </a:ln>
        </p:spPr>
      </p:pic>
      <p:pic>
        <p:nvPicPr>
          <p:cNvPr id="231" name="Google Shape;231;p29"/>
          <p:cNvPicPr preferRelativeResize="0"/>
          <p:nvPr/>
        </p:nvPicPr>
        <p:blipFill>
          <a:blip r:embed="rId19">
            <a:alphaModFix/>
          </a:blip>
          <a:stretch>
            <a:fillRect/>
          </a:stretch>
        </p:blipFill>
        <p:spPr>
          <a:xfrm>
            <a:off x="5931648" y="4789429"/>
            <a:ext cx="538082" cy="169925"/>
          </a:xfrm>
          <a:prstGeom prst="rect">
            <a:avLst/>
          </a:prstGeom>
          <a:noFill/>
          <a:ln>
            <a:noFill/>
          </a:ln>
        </p:spPr>
      </p:pic>
      <p:pic>
        <p:nvPicPr>
          <p:cNvPr id="232" name="Google Shape;232;p29"/>
          <p:cNvPicPr preferRelativeResize="0"/>
          <p:nvPr/>
        </p:nvPicPr>
        <p:blipFill rotWithShape="1">
          <a:blip r:embed="rId20">
            <a:alphaModFix/>
          </a:blip>
          <a:srcRect b="16687" l="0" r="0" t="17794"/>
          <a:stretch/>
        </p:blipFill>
        <p:spPr>
          <a:xfrm>
            <a:off x="8102838" y="4787013"/>
            <a:ext cx="510474" cy="174756"/>
          </a:xfrm>
          <a:prstGeom prst="rect">
            <a:avLst/>
          </a:prstGeom>
          <a:noFill/>
          <a:ln>
            <a:noFill/>
          </a:ln>
        </p:spPr>
      </p:pic>
      <p:pic>
        <p:nvPicPr>
          <p:cNvPr id="233" name="Google Shape;233;p29"/>
          <p:cNvPicPr preferRelativeResize="0"/>
          <p:nvPr/>
        </p:nvPicPr>
        <p:blipFill>
          <a:blip r:embed="rId21">
            <a:alphaModFix/>
          </a:blip>
          <a:stretch>
            <a:fillRect/>
          </a:stretch>
        </p:blipFill>
        <p:spPr>
          <a:xfrm>
            <a:off x="6982384" y="4807558"/>
            <a:ext cx="607799" cy="133667"/>
          </a:xfrm>
          <a:prstGeom prst="rect">
            <a:avLst/>
          </a:prstGeom>
          <a:noFill/>
          <a:ln>
            <a:noFill/>
          </a:ln>
        </p:spPr>
      </p:pic>
      <p:pic>
        <p:nvPicPr>
          <p:cNvPr id="234" name="Google Shape;234;p29"/>
          <p:cNvPicPr preferRelativeResize="0"/>
          <p:nvPr/>
        </p:nvPicPr>
        <p:blipFill>
          <a:blip r:embed="rId22">
            <a:alphaModFix/>
          </a:blip>
          <a:stretch>
            <a:fillRect/>
          </a:stretch>
        </p:blipFill>
        <p:spPr>
          <a:xfrm>
            <a:off x="3645113" y="4796525"/>
            <a:ext cx="653425" cy="155733"/>
          </a:xfrm>
          <a:prstGeom prst="rect">
            <a:avLst/>
          </a:prstGeom>
          <a:noFill/>
          <a:ln>
            <a:noFill/>
          </a:ln>
        </p:spPr>
      </p:pic>
      <p:pic>
        <p:nvPicPr>
          <p:cNvPr id="235" name="Google Shape;235;p29"/>
          <p:cNvPicPr preferRelativeResize="0"/>
          <p:nvPr/>
        </p:nvPicPr>
        <p:blipFill>
          <a:blip r:embed="rId23">
            <a:alphaModFix/>
          </a:blip>
          <a:stretch>
            <a:fillRect/>
          </a:stretch>
        </p:blipFill>
        <p:spPr>
          <a:xfrm>
            <a:off x="1805681" y="4761741"/>
            <a:ext cx="321173" cy="225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ph type="title"/>
          </p:nvPr>
        </p:nvSpPr>
        <p:spPr>
          <a:xfrm>
            <a:off x="311700" y="1916700"/>
            <a:ext cx="8520600" cy="131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SaaS </a:t>
            </a:r>
            <a:endParaRPr/>
          </a:p>
          <a:p>
            <a:pPr indent="0" lvl="0" marL="0" rtl="0" algn="ctr">
              <a:spcBef>
                <a:spcPts val="0"/>
              </a:spcBef>
              <a:spcAft>
                <a:spcPts val="0"/>
              </a:spcAft>
              <a:buNone/>
            </a:pPr>
            <a:r>
              <a:rPr lang="en-GB"/>
              <a:t>(</a:t>
            </a:r>
            <a:r>
              <a:rPr lang="en-GB"/>
              <a:t>Software</a:t>
            </a:r>
            <a:r>
              <a:rPr lang="en-GB"/>
              <a:t> as a Service)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SaaS - Software as a Service</a:t>
            </a:r>
            <a:endParaRPr/>
          </a:p>
        </p:txBody>
      </p:sp>
      <p:sp>
        <p:nvSpPr>
          <p:cNvPr id="246" name="Google Shape;246;p31"/>
          <p:cNvSpPr txBox="1"/>
          <p:nvPr>
            <p:ph idx="1" type="body"/>
          </p:nvPr>
        </p:nvSpPr>
        <p:spPr>
          <a:xfrm>
            <a:off x="311700" y="10007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Arial"/>
                <a:ea typeface="Arial"/>
                <a:cs typeface="Arial"/>
                <a:sym typeface="Arial"/>
              </a:rPr>
              <a:t>Activities</a:t>
            </a:r>
            <a:endParaRPr b="1" sz="16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GB" sz="1200">
                <a:solidFill>
                  <a:schemeClr val="dk1"/>
                </a:solidFill>
                <a:latin typeface="Arial"/>
                <a:ea typeface="Arial"/>
                <a:cs typeface="Arial"/>
                <a:sym typeface="Arial"/>
              </a:rPr>
              <a:t>👉🏽  From the description of the activities in the company, place the different teams and activities in the correct order on the diagram of your document.</a:t>
            </a:r>
            <a:endParaRPr sz="12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GB" sz="1200">
                <a:solidFill>
                  <a:srgbClr val="333333"/>
                </a:solidFill>
                <a:latin typeface="Arial"/>
                <a:ea typeface="Arial"/>
                <a:cs typeface="Arial"/>
                <a:sym typeface="Arial"/>
              </a:rPr>
              <a:t>ℹ️ SaaS stands for Software as a Service, meaning a SaaS company sells its software to customers. The IT team develops all the technical knowledge and tools needed to develop the software product. The product team is in charge of optimising the product and defining its </a:t>
            </a:r>
            <a:r>
              <a:rPr lang="en-GB" sz="1200">
                <a:solidFill>
                  <a:srgbClr val="333333"/>
                </a:solidFill>
                <a:latin typeface="Arial"/>
                <a:ea typeface="Arial"/>
                <a:cs typeface="Arial"/>
                <a:sym typeface="Arial"/>
              </a:rPr>
              <a:t>specifications</a:t>
            </a:r>
            <a:r>
              <a:rPr lang="en-GB" sz="1200">
                <a:solidFill>
                  <a:srgbClr val="333333"/>
                </a:solidFill>
                <a:latin typeface="Arial"/>
                <a:ea typeface="Arial"/>
                <a:cs typeface="Arial"/>
                <a:sym typeface="Arial"/>
              </a:rPr>
              <a:t>. The media team may post advertisements online to find customers</a:t>
            </a:r>
            <a:endParaRPr sz="1200">
              <a:solidFill>
                <a:srgbClr val="333333"/>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GB" sz="1200">
                <a:solidFill>
                  <a:srgbClr val="333333"/>
                </a:solidFill>
                <a:latin typeface="Arial"/>
                <a:ea typeface="Arial"/>
                <a:cs typeface="Arial"/>
                <a:sym typeface="Arial"/>
              </a:rPr>
              <a:t>ℹ️ However, AssoConnect and Phenix are B2B SaaS (as opposed to B2C), and converting new customers relies heavily on the sales team to close as many sales as possible. The customer base is managed by a CRM team who can send emails to develop and activate it. However, the Customer Success/Care team, which is in charge of customer support, manages the customer relationship. The finance team validates payments and assesses the overall profitability of the business.</a:t>
            </a:r>
            <a:endParaRPr sz="1200">
              <a:solidFill>
                <a:srgbClr val="333333"/>
              </a:solidFill>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2"/>
          <p:cNvSpPr txBox="1"/>
          <p:nvPr>
            <p:ph type="title"/>
          </p:nvPr>
        </p:nvSpPr>
        <p:spPr>
          <a:xfrm>
            <a:off x="311700" y="1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AssoConnect </a:t>
            </a:r>
            <a:endParaRPr/>
          </a:p>
        </p:txBody>
      </p:sp>
      <p:sp>
        <p:nvSpPr>
          <p:cNvPr id="252" name="Google Shape;252;p32"/>
          <p:cNvSpPr txBox="1"/>
          <p:nvPr>
            <p:ph idx="1" type="body"/>
          </p:nvPr>
        </p:nvSpPr>
        <p:spPr>
          <a:xfrm>
            <a:off x="311700" y="10007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800">
                <a:solidFill>
                  <a:schemeClr val="dk1"/>
                </a:solidFill>
                <a:latin typeface="Arial"/>
                <a:ea typeface="Arial"/>
                <a:cs typeface="Arial"/>
                <a:sym typeface="Arial"/>
              </a:rPr>
              <a:t>Business tools</a:t>
            </a:r>
            <a:endParaRPr b="1" sz="1900">
              <a:solidFill>
                <a:srgbClr val="333333"/>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GB" sz="1400">
                <a:solidFill>
                  <a:schemeClr val="dk1"/>
                </a:solidFill>
                <a:latin typeface="Arial"/>
                <a:ea typeface="Arial"/>
                <a:cs typeface="Arial"/>
                <a:sym typeface="Arial"/>
              </a:rPr>
              <a:t>👉🏽  From the description of the business tools used in the company, place the tools in the correct order on the diagram of your document.</a:t>
            </a:r>
            <a:endParaRPr sz="1400">
              <a:solidFill>
                <a:schemeClr val="dk1"/>
              </a:solidFill>
              <a:latin typeface="Arial"/>
              <a:ea typeface="Arial"/>
              <a:cs typeface="Arial"/>
              <a:sym typeface="Arial"/>
            </a:endParaRPr>
          </a:p>
          <a:p>
            <a:pPr indent="0" lvl="0" marL="0" rtl="0" algn="l">
              <a:spcBef>
                <a:spcPts val="1200"/>
              </a:spcBef>
              <a:spcAft>
                <a:spcPts val="1200"/>
              </a:spcAft>
              <a:buClr>
                <a:schemeClr val="dk1"/>
              </a:buClr>
              <a:buSzPts val="1100"/>
              <a:buFont typeface="Arial"/>
              <a:buNone/>
            </a:pPr>
            <a:r>
              <a:rPr lang="en-GB" sz="1400">
                <a:solidFill>
                  <a:srgbClr val="606060"/>
                </a:solidFill>
                <a:latin typeface="Arial"/>
                <a:ea typeface="Arial"/>
                <a:cs typeface="Arial"/>
                <a:sym typeface="Arial"/>
              </a:rPr>
              <a:t>ℹ️ </a:t>
            </a:r>
            <a:r>
              <a:rPr lang="en-GB" sz="1400">
                <a:solidFill>
                  <a:srgbClr val="333333"/>
                </a:solidFill>
                <a:latin typeface="Arial"/>
                <a:ea typeface="Arial"/>
                <a:cs typeface="Arial"/>
                <a:sym typeface="Arial"/>
              </a:rPr>
              <a:t>Our business objective is to acquire a maximum of associations on our tool. Thus, we use paid media such as Google Ads for acquisition and sales acquisition is managed through Hubspot. Email and customer management is done on Intercom, while customer support requests are handled through Zendesk. All this would not be possible without good product optimisation, thanks to the product team working with inVision and an IT team storing our software data on MySql.</a:t>
            </a:r>
            <a:endParaRPr sz="1500">
              <a:solidFill>
                <a:srgbClr val="333333"/>
              </a:solidFill>
            </a:endParaRPr>
          </a:p>
        </p:txBody>
      </p:sp>
      <p:pic>
        <p:nvPicPr>
          <p:cNvPr id="253" name="Google Shape;253;p32"/>
          <p:cNvPicPr preferRelativeResize="0"/>
          <p:nvPr/>
        </p:nvPicPr>
        <p:blipFill>
          <a:blip r:embed="rId3">
            <a:alphaModFix/>
          </a:blip>
          <a:stretch>
            <a:fillRect/>
          </a:stretch>
        </p:blipFill>
        <p:spPr>
          <a:xfrm>
            <a:off x="7354824" y="52399"/>
            <a:ext cx="1477475" cy="835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A06969"/>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